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37"/>
  </p:notesMasterIdLst>
  <p:sldIdLst>
    <p:sldId id="594" r:id="rId2"/>
    <p:sldId id="610" r:id="rId3"/>
    <p:sldId id="582" r:id="rId4"/>
    <p:sldId id="611" r:id="rId5"/>
    <p:sldId id="642" r:id="rId6"/>
    <p:sldId id="584" r:id="rId7"/>
    <p:sldId id="612" r:id="rId8"/>
    <p:sldId id="633" r:id="rId9"/>
    <p:sldId id="634" r:id="rId10"/>
    <p:sldId id="635" r:id="rId11"/>
    <p:sldId id="636" r:id="rId12"/>
    <p:sldId id="637" r:id="rId13"/>
    <p:sldId id="643" r:id="rId14"/>
    <p:sldId id="588" r:id="rId15"/>
    <p:sldId id="585" r:id="rId16"/>
    <p:sldId id="638" r:id="rId17"/>
    <p:sldId id="590" r:id="rId18"/>
    <p:sldId id="639" r:id="rId19"/>
    <p:sldId id="593" r:id="rId20"/>
    <p:sldId id="640" r:id="rId21"/>
    <p:sldId id="644" r:id="rId22"/>
    <p:sldId id="645" r:id="rId23"/>
    <p:sldId id="654" r:id="rId24"/>
    <p:sldId id="655" r:id="rId25"/>
    <p:sldId id="648" r:id="rId26"/>
    <p:sldId id="649" r:id="rId27"/>
    <p:sldId id="656" r:id="rId28"/>
    <p:sldId id="652" r:id="rId29"/>
    <p:sldId id="657" r:id="rId30"/>
    <p:sldId id="653" r:id="rId31"/>
    <p:sldId id="619" r:id="rId32"/>
    <p:sldId id="620" r:id="rId33"/>
    <p:sldId id="623" r:id="rId34"/>
    <p:sldId id="587" r:id="rId35"/>
    <p:sldId id="455"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A5B0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31DE02-E207-4EBF-A017-D4C310F1D120}" v="1252" dt="2024-06-17T11:55:07.4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1203"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87A635-B0CF-4472-8408-4DCADBE094BF}" type="datetimeFigureOut">
              <a:rPr lang="en-US" smtClean="0"/>
              <a:t>6/17/2024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14633B-F93B-4208-A287-D690BABE2CCF}"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panose="020B0604020202020204"/>
              <a:buNone/>
              <a:defRPr/>
            </a:pPr>
            <a:endParaRPr lang="en-US"/>
          </a:p>
        </p:txBody>
      </p:sp>
      <p:sp>
        <p:nvSpPr>
          <p:cNvPr id="102" name="Google Shape;10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Arial" panose="020B0604020202020204" pitchFamily="34" charset="0"/>
                <a:cs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132BAE4-EF96-401E-9835-FEF9D1E36FF4}" type="datetime1">
              <a:rPr lang="en-US" smtClean="0"/>
              <a:t>6/17/2024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91AC6C-1BC6-47FA-9DC8-070F2A5615A2}" type="datetime1">
              <a:rPr lang="en-US" smtClean="0"/>
              <a:t>6/17/2024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236F4F4-7454-4D5D-B0E5-ADD7BEA612DE}" type="datetime1">
              <a:rPr lang="en-US" smtClean="0"/>
              <a:t>6/17/2024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Google Shape;105;p1"/>
          <p:cNvSpPr/>
          <p:nvPr/>
        </p:nvSpPr>
        <p:spPr>
          <a:xfrm>
            <a:off x="0" y="6485045"/>
            <a:ext cx="8594558" cy="364764"/>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200150" algn="ctr"/>
            <a:r>
              <a:rPr lang="en-US" sz="1200" b="1" i="1">
                <a:solidFill>
                  <a:schemeClr val="bg1"/>
                </a:solidFill>
                <a:latin typeface="Arial Nova Cond" panose="020B0506020202020204" pitchFamily="34" charset="0"/>
              </a:rPr>
              <a:t>Information Security Lab (</a:t>
            </a:r>
            <a:r>
              <a:rPr lang="en-US" sz="1200" b="1" i="1" err="1">
                <a:solidFill>
                  <a:schemeClr val="bg1"/>
                </a:solidFill>
                <a:latin typeface="Arial Nova Cond" panose="020B0506020202020204" pitchFamily="34" charset="0"/>
              </a:rPr>
              <a:t>InSecLab</a:t>
            </a:r>
            <a:r>
              <a:rPr lang="en-US" sz="1200" b="1" i="1">
                <a:solidFill>
                  <a:schemeClr val="bg1"/>
                </a:solidFill>
                <a:latin typeface="Arial Nova Cond" panose="020B0506020202020204" pitchFamily="34" charset="0"/>
              </a:rPr>
              <a:t>) – Email: inseclab@uit.edu.vn</a:t>
            </a:r>
          </a:p>
          <a:p>
            <a:pPr marL="1200150" algn="ctr"/>
            <a:r>
              <a:rPr lang="en-US" sz="1200" b="0">
                <a:solidFill>
                  <a:schemeClr val="bg1"/>
                </a:solidFill>
                <a:latin typeface="Arial Nova Cond" panose="020B0506020202020204" pitchFamily="34" charset="0"/>
              </a:rPr>
              <a:t>University of Information Technology (UIT), VNU-HCM</a:t>
            </a:r>
            <a:endParaRPr sz="1200" b="0">
              <a:solidFill>
                <a:schemeClr val="bg1"/>
              </a:solidFill>
              <a:latin typeface="Arial Nova Cond" panose="020B0506020202020204" pitchFamily="34" charset="0"/>
            </a:endParaRPr>
          </a:p>
        </p:txBody>
      </p:sp>
      <p:sp>
        <p:nvSpPr>
          <p:cNvPr id="15" name="Google Shape;109;p1"/>
          <p:cNvSpPr/>
          <p:nvPr userDrawn="1"/>
        </p:nvSpPr>
        <p:spPr>
          <a:xfrm>
            <a:off x="549442" y="6488426"/>
            <a:ext cx="549442" cy="3695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a:solidFill>
                <a:schemeClr val="dk1"/>
              </a:solidFill>
            </a:endParaRPr>
          </a:p>
        </p:txBody>
      </p:sp>
      <p:sp>
        <p:nvSpPr>
          <p:cNvPr id="13" name="Google Shape;109;p1"/>
          <p:cNvSpPr/>
          <p:nvPr userDrawn="1"/>
        </p:nvSpPr>
        <p:spPr>
          <a:xfrm>
            <a:off x="8594558" y="6490779"/>
            <a:ext cx="549442" cy="3627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a:solidFill>
                <a:schemeClr val="dk1"/>
              </a:solidFill>
            </a:endParaRPr>
          </a:p>
        </p:txBody>
      </p:sp>
      <p:sp>
        <p:nvSpPr>
          <p:cNvPr id="2" name="Title 1"/>
          <p:cNvSpPr>
            <a:spLocks noGrp="1"/>
          </p:cNvSpPr>
          <p:nvPr>
            <p:ph type="title" hasCustomPrompt="1"/>
          </p:nvPr>
        </p:nvSpPr>
        <p:spPr>
          <a:xfrm>
            <a:off x="169946" y="144644"/>
            <a:ext cx="8214072" cy="510111"/>
          </a:xfrm>
        </p:spPr>
        <p:txBody>
          <a:bodyPr>
            <a:normAutofit/>
          </a:bodyPr>
          <a:lstStyle>
            <a:lvl1pPr>
              <a:defRPr sz="3000" b="1">
                <a:solidFill>
                  <a:schemeClr val="accent5">
                    <a:lumMod val="75000"/>
                  </a:schemeClr>
                </a:solidFill>
                <a:latin typeface="Arial" panose="020B0604020202020204" pitchFamily="34" charset="0"/>
                <a:cs typeface="Arial" panose="020B0604020202020204" pitchFamily="34" charset="0"/>
              </a:defRPr>
            </a:lvl1pPr>
          </a:lstStyle>
          <a:p>
            <a:r>
              <a:rPr lang="en-US"/>
              <a:t>Title slide</a:t>
            </a:r>
          </a:p>
        </p:txBody>
      </p:sp>
      <p:sp>
        <p:nvSpPr>
          <p:cNvPr id="3" name="Content Placeholder 2"/>
          <p:cNvSpPr>
            <a:spLocks noGrp="1"/>
          </p:cNvSpPr>
          <p:nvPr>
            <p:ph idx="1"/>
          </p:nvPr>
        </p:nvSpPr>
        <p:spPr>
          <a:xfrm>
            <a:off x="216567" y="1009644"/>
            <a:ext cx="8594557" cy="5290319"/>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a:xfrm>
            <a:off x="581306" y="6483871"/>
            <a:ext cx="405441" cy="365125"/>
          </a:xfrm>
        </p:spPr>
        <p:txBody>
          <a:bodyPr/>
          <a:lstStyle>
            <a:lvl1pPr>
              <a:defRPr>
                <a:solidFill>
                  <a:schemeClr val="tx1"/>
                </a:solidFill>
              </a:defRPr>
            </a:lvl1pPr>
          </a:lstStyle>
          <a:p>
            <a:fld id="{B487F271-60DF-4592-BB7F-B45BB4441AA9}" type="slidenum">
              <a:rPr lang="en-US" smtClean="0"/>
              <a:t>‹#›</a:t>
            </a:fld>
            <a:endParaRPr lang="en-US"/>
          </a:p>
        </p:txBody>
      </p:sp>
      <p:pic>
        <p:nvPicPr>
          <p:cNvPr id="10" name="Picture 9" descr="A picture containing object, clock&#10;&#10;Description automatically generated"/>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84018" y="31224"/>
            <a:ext cx="728362" cy="728362"/>
          </a:xfrm>
          <a:prstGeom prst="rect">
            <a:avLst/>
          </a:prstGeom>
        </p:spPr>
      </p:pic>
      <p:pic>
        <p:nvPicPr>
          <p:cNvPr id="12" name="Picture 11" descr="A close up of a logo&#10;&#10;Description generated with very high confidence"/>
          <p:cNvPicPr>
            <a:picLocks noChangeAspect="1"/>
          </p:cNvPicPr>
          <p:nvPr userDrawn="1"/>
        </p:nvPicPr>
        <p:blipFill rotWithShape="1">
          <a:blip r:embed="rId3" cstate="print">
            <a:extLst>
              <a:ext uri="{28A0092B-C50C-407E-A947-70E740481C1C}">
                <a14:useLocalDpi xmlns:a14="http://schemas.microsoft.com/office/drawing/2010/main" val="0"/>
              </a:ext>
            </a:extLst>
          </a:blip>
          <a:srcRect r="75471"/>
          <a:stretch>
            <a:fillRect/>
          </a:stretch>
        </p:blipFill>
        <p:spPr>
          <a:xfrm>
            <a:off x="8694630" y="6424003"/>
            <a:ext cx="417750" cy="472670"/>
          </a:xfrm>
          <a:prstGeom prst="rect">
            <a:avLst/>
          </a:prstGeom>
        </p:spPr>
      </p:pic>
      <p:cxnSp>
        <p:nvCxnSpPr>
          <p:cNvPr id="14" name="Straight Connector 13"/>
          <p:cNvCxnSpPr/>
          <p:nvPr userDrawn="1"/>
        </p:nvCxnSpPr>
        <p:spPr>
          <a:xfrm>
            <a:off x="0" y="832199"/>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Arial" panose="020B0604020202020204" pitchFamily="34" charset="0"/>
                <a:cs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FD31F5-B86C-42C2-9B18-CACBD66E1162}" type="datetime1">
              <a:rPr lang="en-US" smtClean="0"/>
              <a:t>6/17/2024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F8B556-B1D1-491C-89AB-66731DCC77DE}" type="datetime1">
              <a:rPr lang="en-US" smtClean="0"/>
              <a:t>6/17/2024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EDAD88C-F643-4BA5-9C82-72FA2262C860}" type="datetime1">
              <a:rPr lang="en-US" smtClean="0"/>
              <a:t>6/17/2024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09ABF0-587C-4552-A769-0D8B5734B185}" type="datetime1">
              <a:rPr lang="en-US" smtClean="0"/>
              <a:t>6/17/2024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7393E2-C834-4338-A398-5464AB7866F5}" type="datetime1">
              <a:rPr lang="en-US" smtClean="0"/>
              <a:t>6/17/2024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891DBC9-E6B0-4610-A49D-534249B0763B}" type="datetime1">
              <a:rPr lang="en-US" smtClean="0"/>
              <a:t>6/17/2024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84A8F27-1C85-43B1-B996-E57117C13630}" type="datetime1">
              <a:rPr lang="en-US" smtClean="0"/>
              <a:t>6/17/2024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887FB8-3E84-421F-B192-10C24D654A3B}" type="datetime1">
              <a:rPr lang="en-US" smtClean="0"/>
              <a:t>6/17/2024</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7F271-60DF-4592-BB7F-B45BB4441AA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drive.google.com/drive/folders/1VHcJgVMzZv5JG70HMJBNRTBUUKHaj5l8?usp=sharing"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rcRect t="7748" b="7748"/>
          <a:stretch>
            <a:fillRect/>
          </a:stretch>
        </p:blipFill>
        <p:spPr>
          <a:xfrm>
            <a:off x="0" y="939791"/>
            <a:ext cx="9144000" cy="5240251"/>
          </a:xfrm>
          <a:prstGeom prst="rect">
            <a:avLst/>
          </a:prstGeom>
        </p:spPr>
      </p:pic>
      <p:sp>
        <p:nvSpPr>
          <p:cNvPr id="16" name="Google Shape;109;p1"/>
          <p:cNvSpPr/>
          <p:nvPr/>
        </p:nvSpPr>
        <p:spPr>
          <a:xfrm>
            <a:off x="8253662" y="0"/>
            <a:ext cx="890338" cy="768391"/>
          </a:xfrm>
          <a:prstGeom prst="rect">
            <a:avLst/>
          </a:prstGeom>
          <a:solidFill>
            <a:schemeClr val="lt1"/>
          </a:solidFill>
          <a:ln w="12700" cap="flat" cmpd="sng">
            <a:noFill/>
            <a:prstDash val="solid"/>
            <a:miter lim="800000"/>
            <a:headEnd type="none" w="sm" len="sm"/>
            <a:tailEnd type="none" w="sm" len="sm"/>
          </a:ln>
        </p:spPr>
        <p:txBody>
          <a:bodyPr spcFirstLastPara="1" wrap="square" lIns="68569" tIns="34275" rIns="68569" bIns="34275" anchor="ctr" anchorCtr="0">
            <a:noAutofit/>
          </a:bodyPr>
          <a:lstStyle/>
          <a:p>
            <a:pPr algn="ctr"/>
            <a:endParaRPr sz="1350"/>
          </a:p>
        </p:txBody>
      </p:sp>
      <p:sp>
        <p:nvSpPr>
          <p:cNvPr id="106" name="Google Shape;106;p1"/>
          <p:cNvSpPr/>
          <p:nvPr/>
        </p:nvSpPr>
        <p:spPr>
          <a:xfrm>
            <a:off x="1046242" y="1009040"/>
            <a:ext cx="6148187" cy="1170124"/>
          </a:xfrm>
          <a:prstGeom prst="rect">
            <a:avLst/>
          </a:prstGeom>
          <a:solidFill>
            <a:schemeClr val="dk1">
              <a:alpha val="83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r>
              <a:rPr lang="en-US" sz="2800" b="1" dirty="0" err="1">
                <a:solidFill>
                  <a:srgbClr val="F2F2F2"/>
                </a:solidFill>
                <a:latin typeface="Cambria" panose="02040503050406030204" pitchFamily="18" charset="0"/>
                <a:ea typeface="Cambria" panose="02040503050406030204" pitchFamily="18" charset="0"/>
              </a:rPr>
              <a:t>Phòng</a:t>
            </a:r>
            <a:r>
              <a:rPr lang="en-US" sz="2800" b="1" dirty="0">
                <a:solidFill>
                  <a:srgbClr val="F2F2F2"/>
                </a:solidFill>
                <a:latin typeface="Cambria" panose="02040503050406030204" pitchFamily="18" charset="0"/>
                <a:ea typeface="Cambria" panose="02040503050406030204" pitchFamily="18" charset="0"/>
              </a:rPr>
              <a:t> </a:t>
            </a:r>
            <a:r>
              <a:rPr lang="en-US" sz="2800" b="1" dirty="0" err="1">
                <a:solidFill>
                  <a:srgbClr val="F2F2F2"/>
                </a:solidFill>
                <a:latin typeface="Cambria" panose="02040503050406030204" pitchFamily="18" charset="0"/>
                <a:ea typeface="Cambria" panose="02040503050406030204" pitchFamily="18" charset="0"/>
              </a:rPr>
              <a:t>thí</a:t>
            </a:r>
            <a:r>
              <a:rPr lang="en-US" sz="2800" b="1" dirty="0">
                <a:solidFill>
                  <a:srgbClr val="F2F2F2"/>
                </a:solidFill>
                <a:latin typeface="Cambria" panose="02040503050406030204" pitchFamily="18" charset="0"/>
                <a:ea typeface="Cambria" panose="02040503050406030204" pitchFamily="18" charset="0"/>
              </a:rPr>
              <a:t> </a:t>
            </a:r>
            <a:r>
              <a:rPr lang="en-US" sz="2800" b="1" dirty="0" err="1">
                <a:solidFill>
                  <a:srgbClr val="F2F2F2"/>
                </a:solidFill>
                <a:latin typeface="Cambria" panose="02040503050406030204" pitchFamily="18" charset="0"/>
                <a:ea typeface="Cambria" panose="02040503050406030204" pitchFamily="18" charset="0"/>
              </a:rPr>
              <a:t>nghiệm</a:t>
            </a:r>
            <a:r>
              <a:rPr lang="en-US" sz="2800" b="1" dirty="0">
                <a:solidFill>
                  <a:srgbClr val="F2F2F2"/>
                </a:solidFill>
                <a:latin typeface="Cambria" panose="02040503050406030204" pitchFamily="18" charset="0"/>
                <a:ea typeface="Cambria" panose="02040503050406030204" pitchFamily="18" charset="0"/>
              </a:rPr>
              <a:t> An </a:t>
            </a:r>
            <a:r>
              <a:rPr lang="en-US" sz="2800" b="1" dirty="0" err="1">
                <a:solidFill>
                  <a:srgbClr val="F2F2F2"/>
                </a:solidFill>
                <a:latin typeface="Cambria" panose="02040503050406030204" pitchFamily="18" charset="0"/>
                <a:ea typeface="Cambria" panose="02040503050406030204" pitchFamily="18" charset="0"/>
              </a:rPr>
              <a:t>toàn</a:t>
            </a:r>
            <a:r>
              <a:rPr lang="en-US" sz="2800" b="1" dirty="0">
                <a:solidFill>
                  <a:srgbClr val="F2F2F2"/>
                </a:solidFill>
                <a:latin typeface="Cambria" panose="02040503050406030204" pitchFamily="18" charset="0"/>
                <a:ea typeface="Cambria" panose="02040503050406030204" pitchFamily="18" charset="0"/>
              </a:rPr>
              <a:t> </a:t>
            </a:r>
            <a:r>
              <a:rPr lang="en-US" sz="2800" b="1" dirty="0" err="1">
                <a:solidFill>
                  <a:srgbClr val="F2F2F2"/>
                </a:solidFill>
                <a:latin typeface="Cambria" panose="02040503050406030204" pitchFamily="18" charset="0"/>
                <a:ea typeface="Cambria" panose="02040503050406030204" pitchFamily="18" charset="0"/>
              </a:rPr>
              <a:t>thông</a:t>
            </a:r>
            <a:r>
              <a:rPr lang="en-US" sz="2800" b="1" dirty="0">
                <a:solidFill>
                  <a:srgbClr val="F2F2F2"/>
                </a:solidFill>
                <a:latin typeface="Cambria" panose="02040503050406030204" pitchFamily="18" charset="0"/>
                <a:ea typeface="Cambria" panose="02040503050406030204" pitchFamily="18" charset="0"/>
              </a:rPr>
              <a:t> tin</a:t>
            </a:r>
            <a:endParaRPr lang="vi-VN" sz="2800" dirty="0">
              <a:latin typeface="Cambria" panose="02040503050406030204" pitchFamily="18" charset="0"/>
              <a:ea typeface="Cambria" panose="02040503050406030204" pitchFamily="18" charset="0"/>
              <a:cs typeface="Arial" panose="020B0604020202020204"/>
            </a:endParaRPr>
          </a:p>
          <a:p>
            <a:endParaRPr lang="en-US" sz="1600" b="1" dirty="0">
              <a:solidFill>
                <a:srgbClr val="F2F2F2"/>
              </a:solidFill>
              <a:latin typeface="Cambria" panose="02040503050406030204" pitchFamily="18" charset="0"/>
              <a:ea typeface="Cambria" panose="02040503050406030204" pitchFamily="18" charset="0"/>
            </a:endParaRPr>
          </a:p>
          <a:p>
            <a:r>
              <a:rPr lang="en-US" sz="1600" b="1" dirty="0">
                <a:solidFill>
                  <a:srgbClr val="F2F2F2"/>
                </a:solidFill>
                <a:latin typeface="Cambria" panose="02040503050406030204" pitchFamily="18" charset="0"/>
                <a:ea typeface="Cambria" panose="02040503050406030204" pitchFamily="18" charset="0"/>
              </a:rPr>
              <a:t>BÁO CÁO </a:t>
            </a:r>
            <a:r>
              <a:rPr lang="vi-VN" sz="1600" b="1" dirty="0">
                <a:solidFill>
                  <a:srgbClr val="F2F2F2"/>
                </a:solidFill>
                <a:latin typeface="Cambria" panose="02040503050406030204" pitchFamily="18" charset="0"/>
                <a:ea typeface="Cambria" panose="02040503050406030204" pitchFamily="18" charset="0"/>
                <a:cs typeface="Calibri" panose="020F0502020204030204" pitchFamily="34" charset="0"/>
              </a:rPr>
              <a:t>CUỐI KÌ – MÔN HỌC CƠ CHẾ HOẠT ĐỘNG CỦA MÃ ĐỘC</a:t>
            </a:r>
            <a:endParaRPr lang="en-US" sz="1600" b="1" dirty="0">
              <a:solidFill>
                <a:srgbClr val="F2F2F2"/>
              </a:solidFill>
              <a:latin typeface="Cambria" panose="02040503050406030204" pitchFamily="18" charset="0"/>
              <a:ea typeface="Cambria" panose="02040503050406030204" pitchFamily="18" charset="0"/>
              <a:cs typeface="Calibri" panose="020F0502020204030204" pitchFamily="34" charset="0"/>
            </a:endParaRPr>
          </a:p>
        </p:txBody>
      </p:sp>
      <p:grpSp>
        <p:nvGrpSpPr>
          <p:cNvPr id="6" name="Group 5"/>
          <p:cNvGrpSpPr/>
          <p:nvPr/>
        </p:nvGrpSpPr>
        <p:grpSpPr>
          <a:xfrm>
            <a:off x="0" y="27292"/>
            <a:ext cx="9144000" cy="704228"/>
            <a:chOff x="1228555" y="34408"/>
            <a:chExt cx="10836698" cy="811438"/>
          </a:xfrm>
        </p:grpSpPr>
        <p:sp>
          <p:nvSpPr>
            <p:cNvPr id="12" name="Google Shape;105;p1"/>
            <p:cNvSpPr/>
            <p:nvPr/>
          </p:nvSpPr>
          <p:spPr>
            <a:xfrm>
              <a:off x="1228555" y="74226"/>
              <a:ext cx="10836698" cy="723666"/>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200150"/>
              <a:r>
                <a:rPr lang="en-US" sz="1500" err="1">
                  <a:solidFill>
                    <a:schemeClr val="bg1"/>
                  </a:solidFill>
                  <a:latin typeface="Elle Futura"/>
                </a:rPr>
                <a:t>Trường</a:t>
              </a:r>
              <a:r>
                <a:rPr lang="en-US" sz="1500">
                  <a:solidFill>
                    <a:schemeClr val="bg1"/>
                  </a:solidFill>
                  <a:latin typeface="Elle Futura"/>
                </a:rPr>
                <a:t> </a:t>
              </a:r>
              <a:r>
                <a:rPr lang="en-US" sz="1500" err="1">
                  <a:solidFill>
                    <a:schemeClr val="bg1"/>
                  </a:solidFill>
                  <a:latin typeface="Elle Futura"/>
                </a:rPr>
                <a:t>Đại</a:t>
              </a:r>
              <a:r>
                <a:rPr lang="en-US" sz="1500">
                  <a:solidFill>
                    <a:schemeClr val="bg1"/>
                  </a:solidFill>
                  <a:latin typeface="Elle Futura"/>
                </a:rPr>
                <a:t> </a:t>
              </a:r>
              <a:r>
                <a:rPr lang="en-US" sz="1500" err="1">
                  <a:solidFill>
                    <a:schemeClr val="bg1"/>
                  </a:solidFill>
                  <a:latin typeface="Elle Futura"/>
                </a:rPr>
                <a:t>học</a:t>
              </a:r>
              <a:r>
                <a:rPr lang="en-US" sz="1500">
                  <a:solidFill>
                    <a:schemeClr val="bg1"/>
                  </a:solidFill>
                  <a:latin typeface="Elle Futura"/>
                </a:rPr>
                <a:t> Công </a:t>
              </a:r>
              <a:r>
                <a:rPr lang="en-US" sz="1500" err="1">
                  <a:solidFill>
                    <a:schemeClr val="bg1"/>
                  </a:solidFill>
                  <a:latin typeface="Elle Futura"/>
                </a:rPr>
                <a:t>nghệ</a:t>
              </a:r>
              <a:r>
                <a:rPr lang="en-US" sz="1500">
                  <a:solidFill>
                    <a:schemeClr val="bg1"/>
                  </a:solidFill>
                  <a:latin typeface="Elle Futura"/>
                </a:rPr>
                <a:t> </a:t>
              </a:r>
              <a:r>
                <a:rPr lang="en-US" sz="1500" err="1">
                  <a:solidFill>
                    <a:schemeClr val="bg1"/>
                  </a:solidFill>
                  <a:latin typeface="Elle Futura"/>
                </a:rPr>
                <a:t>Thông</a:t>
              </a:r>
              <a:r>
                <a:rPr lang="en-US" sz="1500">
                  <a:solidFill>
                    <a:schemeClr val="bg1"/>
                  </a:solidFill>
                  <a:latin typeface="Elle Futura"/>
                </a:rPr>
                <a:t> tin – </a:t>
              </a:r>
              <a:r>
                <a:rPr lang="en-US" sz="1500" err="1">
                  <a:solidFill>
                    <a:schemeClr val="bg1"/>
                  </a:solidFill>
                  <a:latin typeface="Elle Futura"/>
                </a:rPr>
                <a:t>Đại</a:t>
              </a:r>
              <a:r>
                <a:rPr lang="en-US" sz="1500">
                  <a:solidFill>
                    <a:schemeClr val="bg1"/>
                  </a:solidFill>
                  <a:latin typeface="Elle Futura"/>
                </a:rPr>
                <a:t> </a:t>
              </a:r>
              <a:r>
                <a:rPr lang="en-US" sz="1500" err="1">
                  <a:solidFill>
                    <a:schemeClr val="bg1"/>
                  </a:solidFill>
                  <a:latin typeface="Elle Futura"/>
                </a:rPr>
                <a:t>học</a:t>
              </a:r>
              <a:r>
                <a:rPr lang="en-US" sz="1500">
                  <a:solidFill>
                    <a:schemeClr val="bg1"/>
                  </a:solidFill>
                  <a:latin typeface="Elle Futura"/>
                </a:rPr>
                <a:t> </a:t>
              </a:r>
              <a:r>
                <a:rPr lang="en-US" sz="1500" err="1">
                  <a:solidFill>
                    <a:schemeClr val="bg1"/>
                  </a:solidFill>
                  <a:latin typeface="Elle Futura"/>
                </a:rPr>
                <a:t>Quốc</a:t>
              </a:r>
              <a:r>
                <a:rPr lang="en-US" sz="1500">
                  <a:solidFill>
                    <a:schemeClr val="bg1"/>
                  </a:solidFill>
                  <a:latin typeface="Elle Futura"/>
                </a:rPr>
                <a:t> </a:t>
              </a:r>
              <a:r>
                <a:rPr lang="en-US" sz="1500" err="1">
                  <a:solidFill>
                    <a:schemeClr val="bg1"/>
                  </a:solidFill>
                  <a:latin typeface="Elle Futura"/>
                </a:rPr>
                <a:t>gia</a:t>
              </a:r>
              <a:r>
                <a:rPr lang="en-US" sz="1500">
                  <a:solidFill>
                    <a:schemeClr val="bg1"/>
                  </a:solidFill>
                  <a:latin typeface="Elle Futura"/>
                </a:rPr>
                <a:t> Tp. </a:t>
              </a:r>
              <a:r>
                <a:rPr lang="en-US" sz="1500" err="1">
                  <a:solidFill>
                    <a:schemeClr val="bg1"/>
                  </a:solidFill>
                  <a:latin typeface="Elle Futura"/>
                </a:rPr>
                <a:t>Hồ</a:t>
              </a:r>
              <a:r>
                <a:rPr lang="en-US" sz="1500">
                  <a:solidFill>
                    <a:schemeClr val="bg1"/>
                  </a:solidFill>
                  <a:latin typeface="Elle Futura"/>
                </a:rPr>
                <a:t> </a:t>
              </a:r>
              <a:r>
                <a:rPr lang="en-US" sz="1500" err="1">
                  <a:solidFill>
                    <a:schemeClr val="bg1"/>
                  </a:solidFill>
                  <a:latin typeface="Elle Futura"/>
                </a:rPr>
                <a:t>Chí</a:t>
              </a:r>
              <a:r>
                <a:rPr lang="en-US" sz="1500">
                  <a:solidFill>
                    <a:schemeClr val="bg1"/>
                  </a:solidFill>
                  <a:latin typeface="Elle Futura"/>
                </a:rPr>
                <a:t> Minh</a:t>
              </a:r>
              <a:endParaRPr sz="1200" b="1">
                <a:solidFill>
                  <a:schemeClr val="bg1"/>
                </a:solidFill>
              </a:endParaRPr>
            </a:p>
          </p:txBody>
        </p:sp>
        <p:sp>
          <p:nvSpPr>
            <p:cNvPr id="13" name="Google Shape;109;p1"/>
            <p:cNvSpPr/>
            <p:nvPr/>
          </p:nvSpPr>
          <p:spPr>
            <a:xfrm>
              <a:off x="1671266" y="34408"/>
              <a:ext cx="899493" cy="811438"/>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68569" tIns="34275" rIns="68569" bIns="34275" anchor="ctr" anchorCtr="0">
              <a:noAutofit/>
            </a:bodyPr>
            <a:lstStyle/>
            <a:p>
              <a:pPr algn="ctr"/>
              <a:endParaRPr sz="1350"/>
            </a:p>
          </p:txBody>
        </p:sp>
      </p:grpSp>
      <p:grpSp>
        <p:nvGrpSpPr>
          <p:cNvPr id="7" name="Group 6"/>
          <p:cNvGrpSpPr/>
          <p:nvPr/>
        </p:nvGrpSpPr>
        <p:grpSpPr>
          <a:xfrm>
            <a:off x="373560" y="135835"/>
            <a:ext cx="8770440" cy="6348036"/>
            <a:chOff x="595954" y="-1225623"/>
            <a:chExt cx="10145622" cy="8464048"/>
          </a:xfrm>
        </p:grpSpPr>
        <p:sp>
          <p:nvSpPr>
            <p:cNvPr id="107" name="Google Shape;107;p1"/>
            <p:cNvSpPr/>
            <p:nvPr/>
          </p:nvSpPr>
          <p:spPr>
            <a:xfrm>
              <a:off x="595954" y="4402437"/>
              <a:ext cx="10145622" cy="2835988"/>
            </a:xfrm>
            <a:prstGeom prst="rect">
              <a:avLst/>
            </a:prstGeom>
            <a:solidFill>
              <a:schemeClr val="bg2">
                <a:alpha val="69803"/>
              </a:schemeClr>
            </a:solidFill>
            <a:ln w="12700" cap="flat" cmpd="sng">
              <a:noFill/>
              <a:prstDash val="solid"/>
              <a:miter lim="800000"/>
              <a:headEnd type="none" w="sm" len="sm"/>
              <a:tailEnd type="none" w="sm" len="sm"/>
            </a:ln>
          </p:spPr>
          <p:txBody>
            <a:bodyPr spcFirstLastPara="1" wrap="square" lIns="137156" tIns="81000" rIns="999000" bIns="189000" anchor="b" anchorCtr="0">
              <a:noAutofit/>
            </a:bodyPr>
            <a:lstStyle/>
            <a:p>
              <a:pPr marL="4400550" algn="r"/>
              <a:r>
                <a:rPr lang="vi-VN" sz="1600" b="1">
                  <a:solidFill>
                    <a:srgbClr val="002060"/>
                  </a:solidFill>
                </a:rPr>
                <a:t>Nhóm G14:</a:t>
              </a:r>
            </a:p>
            <a:p>
              <a:pPr marL="4400550" algn="r"/>
              <a:r>
                <a:rPr lang="vi-VN" sz="1600" b="1">
                  <a:solidFill>
                    <a:srgbClr val="002060"/>
                  </a:solidFill>
                </a:rPr>
                <a:t>Bùi Quốc Huy – 21520911</a:t>
              </a:r>
            </a:p>
            <a:p>
              <a:pPr marL="4400550" algn="r"/>
              <a:r>
                <a:rPr lang="vi-VN" sz="1600" b="1">
                  <a:solidFill>
                    <a:srgbClr val="002060"/>
                  </a:solidFill>
                </a:rPr>
                <a:t>Nguyễn Thanh Tuấn – 21522756</a:t>
              </a:r>
            </a:p>
            <a:p>
              <a:pPr marL="4400550" algn="r"/>
              <a:r>
                <a:rPr lang="vi-VN" sz="1600" b="1">
                  <a:solidFill>
                    <a:srgbClr val="002060"/>
                  </a:solidFill>
                </a:rPr>
                <a:t>Nguyễn Thị Thanh Mai - 21521112</a:t>
              </a:r>
              <a:endParaRPr sz="1600" b="1">
                <a:solidFill>
                  <a:srgbClr val="002060"/>
                </a:solidFill>
              </a:endParaRPr>
            </a:p>
          </p:txBody>
        </p:sp>
        <p:cxnSp>
          <p:nvCxnSpPr>
            <p:cNvPr id="108" name="Google Shape;108;p1"/>
            <p:cNvCxnSpPr/>
            <p:nvPr/>
          </p:nvCxnSpPr>
          <p:spPr>
            <a:xfrm>
              <a:off x="3267409" y="5611793"/>
              <a:ext cx="7474167" cy="0"/>
            </a:xfrm>
            <a:prstGeom prst="straightConnector1">
              <a:avLst/>
            </a:prstGeom>
            <a:noFill/>
            <a:ln w="9525" cap="flat" cmpd="sng">
              <a:solidFill>
                <a:schemeClr val="lt1"/>
              </a:solidFill>
              <a:prstDash val="solid"/>
              <a:miter lim="800000"/>
              <a:headEnd type="none" w="sm" len="sm"/>
              <a:tailEnd type="none" w="sm" len="sm"/>
            </a:ln>
          </p:spPr>
        </p:cxnSp>
        <p:pic>
          <p:nvPicPr>
            <p:cNvPr id="21" name="Picture 2" descr="Káº¿t quáº£ hÃ¬nh áº£nh cho uit logo png"/>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r="5107"/>
            <a:stretch>
              <a:fillRect/>
            </a:stretch>
          </p:blipFill>
          <p:spPr bwMode="auto">
            <a:xfrm>
              <a:off x="682698" y="-1225623"/>
              <a:ext cx="691414" cy="66229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5" name="Google Shape;107;p1"/>
            <p:cNvSpPr/>
            <p:nvPr/>
          </p:nvSpPr>
          <p:spPr>
            <a:xfrm>
              <a:off x="1978741" y="4138477"/>
              <a:ext cx="8762834" cy="1680152"/>
            </a:xfrm>
            <a:prstGeom prst="rect">
              <a:avLst/>
            </a:prstGeom>
            <a:noFill/>
            <a:ln w="12700" cap="flat" cmpd="sng">
              <a:noFill/>
              <a:prstDash val="solid"/>
              <a:miter lim="800000"/>
              <a:headEnd type="none" w="sm" len="sm"/>
              <a:tailEnd type="none" w="sm" len="sm"/>
            </a:ln>
          </p:spPr>
          <p:txBody>
            <a:bodyPr spcFirstLastPara="1" wrap="square" lIns="137156" tIns="68569" rIns="270000" bIns="68569" anchor="ctr" anchorCtr="0">
              <a:noAutofit/>
            </a:bodyPr>
            <a:lstStyle/>
            <a:p>
              <a:pPr marL="210820" algn="r"/>
              <a:r>
                <a:rPr lang="en-US" sz="3200">
                  <a:solidFill>
                    <a:srgbClr val="000000"/>
                  </a:solidFill>
                  <a:latin typeface="Cambria Bold" panose="02040803050406030204"/>
                </a:rPr>
                <a:t>MP4</a:t>
              </a:r>
              <a:r>
                <a:rPr lang="vi-VN" sz="3200">
                  <a:solidFill>
                    <a:srgbClr val="000000"/>
                  </a:solidFill>
                  <a:latin typeface="Cambria Bold" panose="02040803050406030204"/>
                </a:rPr>
                <a:t> </a:t>
              </a:r>
              <a:r>
                <a:rPr lang="en-US" sz="3200">
                  <a:solidFill>
                    <a:srgbClr val="000000"/>
                  </a:solidFill>
                  <a:latin typeface="Cambria Bold" panose="02040803050406030204"/>
                </a:rPr>
                <a:t>Malware</a:t>
              </a:r>
              <a:endParaRPr lang="vi-VN" sz="3200">
                <a:solidFill>
                  <a:srgbClr val="000000"/>
                </a:solidFill>
                <a:latin typeface="Cambria Bold" panose="02040803050406030204"/>
              </a:endParaRPr>
            </a:p>
            <a:p>
              <a:pPr marL="210820" algn="r"/>
              <a:r>
                <a:rPr lang="vi-VN" sz="2000" b="1">
                  <a:solidFill>
                    <a:schemeClr val="accent2"/>
                  </a:solidFill>
                </a:rPr>
                <a:t>GVHD: </a:t>
              </a:r>
              <a:r>
                <a:rPr lang="vi-VN" sz="2000" b="1" err="1">
                  <a:solidFill>
                    <a:schemeClr val="accent2"/>
                  </a:solidFill>
                </a:rPr>
                <a:t>ThS</a:t>
              </a:r>
              <a:r>
                <a:rPr lang="vi-VN" sz="2000" b="1">
                  <a:solidFill>
                    <a:schemeClr val="accent2"/>
                  </a:solidFill>
                </a:rPr>
                <a:t>. Phan Thế Duy</a:t>
              </a:r>
              <a:endParaRPr lang="en-US" sz="2000" b="1">
                <a:solidFill>
                  <a:schemeClr val="accent2"/>
                </a:solidFill>
              </a:endParaRPr>
            </a:p>
          </p:txBody>
        </p:sp>
      </p:grpSp>
      <p:sp>
        <p:nvSpPr>
          <p:cNvPr id="4" name="Slide Number Placeholder 3"/>
          <p:cNvSpPr>
            <a:spLocks noGrp="1"/>
          </p:cNvSpPr>
          <p:nvPr>
            <p:ph type="sldNum" sz="quarter" idx="12"/>
          </p:nvPr>
        </p:nvSpPr>
        <p:spPr/>
        <p:txBody>
          <a:bodyPr/>
          <a:lstStyle/>
          <a:p>
            <a:fld id="{B487F271-60DF-4592-BB7F-B45BB4441AA9}" type="slidenum">
              <a:rPr lang="en-US" smtClean="0"/>
              <a:t>1</a:t>
            </a:fld>
            <a:endParaRPr lang="en-US"/>
          </a:p>
        </p:txBody>
      </p:sp>
      <p:pic>
        <p:nvPicPr>
          <p:cNvPr id="15" name="Picture 14" descr="A picture containing object, clock&#10;&#10;Description automatically generated"/>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783700" y="4955181"/>
            <a:ext cx="825533" cy="825533"/>
          </a:xfrm>
          <a:prstGeom prst="rect">
            <a:avLst/>
          </a:prstGeom>
        </p:spPr>
      </p:pic>
      <p:sp>
        <p:nvSpPr>
          <p:cNvPr id="17" name="Google Shape;109;p1"/>
          <p:cNvSpPr/>
          <p:nvPr/>
        </p:nvSpPr>
        <p:spPr>
          <a:xfrm>
            <a:off x="7676158" y="23761"/>
            <a:ext cx="1264778" cy="704228"/>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68569" tIns="34275" rIns="68569" bIns="34275" anchor="ctr" anchorCtr="0">
            <a:noAutofit/>
          </a:bodyPr>
          <a:lstStyle/>
          <a:p>
            <a:pPr algn="ctr"/>
            <a:endParaRPr sz="1350"/>
          </a:p>
        </p:txBody>
      </p:sp>
      <p:pic>
        <p:nvPicPr>
          <p:cNvPr id="1026" name="Picture 2" descr="See the source image"/>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718502" y="210389"/>
            <a:ext cx="1128045" cy="40049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Cơ sở lý thuyết</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84973" y="924153"/>
            <a:ext cx="8974054" cy="5290319"/>
          </a:xfrm>
        </p:spPr>
        <p:txBody>
          <a:bodyPr vert="horz" lIns="91440" tIns="45720" rIns="91440" bIns="45720" rtlCol="0" anchor="t">
            <a:normAutofit/>
          </a:bodyPr>
          <a:lstStyle/>
          <a:p>
            <a:pPr marL="0" algn="just">
              <a:spcBef>
                <a:spcPts val="0"/>
              </a:spcBef>
            </a:pPr>
            <a:r>
              <a:rPr lang="vi-VN" sz="2000" b="1" kern="100" dirty="0">
                <a:solidFill>
                  <a:srgbClr val="000000"/>
                </a:solidFill>
                <a:latin typeface="Cambria" panose="02040503050406030204" pitchFamily="18" charset="0"/>
                <a:ea typeface="Cambria" panose="02040503050406030204" pitchFamily="18" charset="0"/>
              </a:rPr>
              <a:t>Lỗ hổng CVE-2015-1538: </a:t>
            </a:r>
            <a:r>
              <a:rPr lang="vi-VN" sz="2000" kern="100" dirty="0">
                <a:solidFill>
                  <a:srgbClr val="000000"/>
                </a:solidFill>
                <a:latin typeface="Cambria" panose="02040503050406030204" pitchFamily="18" charset="0"/>
                <a:ea typeface="Cambria" panose="02040503050406030204" pitchFamily="18" charset="0"/>
              </a:rPr>
              <a:t>Có lỗ hổng “</a:t>
            </a:r>
            <a:r>
              <a:rPr lang="vi-VN" sz="2000" kern="100" dirty="0" err="1">
                <a:solidFill>
                  <a:srgbClr val="000000"/>
                </a:solidFill>
                <a:latin typeface="Cambria" panose="02040503050406030204" pitchFamily="18" charset="0"/>
                <a:ea typeface="Cambria" panose="02040503050406030204" pitchFamily="18" charset="0"/>
              </a:rPr>
              <a:t>Integer</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Overflow</a:t>
            </a:r>
            <a:r>
              <a:rPr lang="vi-VN" sz="2000" kern="100" dirty="0">
                <a:solidFill>
                  <a:srgbClr val="000000"/>
                </a:solidFill>
                <a:latin typeface="Cambria" panose="02040503050406030204" pitchFamily="18" charset="0"/>
                <a:ea typeface="Cambria" panose="02040503050406030204" pitchFamily="18" charset="0"/>
              </a:rPr>
              <a:t>” trong hàm  </a:t>
            </a:r>
            <a:r>
              <a:rPr lang="vi-VN" sz="2000" kern="100" dirty="0" err="1">
                <a:solidFill>
                  <a:srgbClr val="000000"/>
                </a:solidFill>
                <a:latin typeface="Cambria" panose="02040503050406030204" pitchFamily="18" charset="0"/>
                <a:ea typeface="Cambria" panose="02040503050406030204" pitchFamily="18" charset="0"/>
              </a:rPr>
              <a:t>SampleTable</a:t>
            </a:r>
            <a:r>
              <a:rPr lang="vi-VN" sz="2000" kern="100" dirty="0">
                <a:solidFill>
                  <a:srgbClr val="000000"/>
                </a:solidFill>
                <a:latin typeface="Cambria" panose="02040503050406030204" pitchFamily="18" charset="0"/>
                <a:ea typeface="Cambria" panose="02040503050406030204" pitchFamily="18" charset="0"/>
              </a:rPr>
              <a:t>::</a:t>
            </a:r>
            <a:r>
              <a:rPr lang="vi-VN" sz="2000" kern="100" dirty="0" err="1">
                <a:solidFill>
                  <a:srgbClr val="000000"/>
                </a:solidFill>
                <a:latin typeface="Cambria" panose="02040503050406030204" pitchFamily="18" charset="0"/>
                <a:ea typeface="Cambria" panose="02040503050406030204" pitchFamily="18" charset="0"/>
              </a:rPr>
              <a:t>setSampleToChunkParams</a:t>
            </a:r>
            <a:r>
              <a:rPr lang="vi-VN" sz="2000" kern="100" dirty="0">
                <a:solidFill>
                  <a:srgbClr val="000000"/>
                </a:solidFill>
                <a:latin typeface="Cambria" panose="02040503050406030204" pitchFamily="18" charset="0"/>
                <a:ea typeface="Cambria" panose="02040503050406030204" pitchFamily="18" charset="0"/>
              </a:rPr>
              <a:t> trong  SampleTable.cpp trong </a:t>
            </a:r>
            <a:r>
              <a:rPr lang="vi-VN" sz="2000" kern="100" dirty="0" err="1">
                <a:solidFill>
                  <a:srgbClr val="000000"/>
                </a:solidFill>
                <a:latin typeface="Cambria" panose="02040503050406030204" pitchFamily="18" charset="0"/>
                <a:ea typeface="Cambria" panose="02040503050406030204" pitchFamily="18" charset="0"/>
              </a:rPr>
              <a:t>libstagefright</a:t>
            </a:r>
            <a:r>
              <a:rPr lang="vi-VN" sz="2000" kern="100" dirty="0">
                <a:solidFill>
                  <a:srgbClr val="000000"/>
                </a:solidFill>
                <a:latin typeface="Cambria" panose="02040503050406030204" pitchFamily="18" charset="0"/>
                <a:ea typeface="Cambria" panose="02040503050406030204" pitchFamily="18" charset="0"/>
              </a:rPr>
              <a:t>  trên </a:t>
            </a:r>
            <a:r>
              <a:rPr lang="vi-VN" sz="2000" kern="100" dirty="0" err="1">
                <a:solidFill>
                  <a:srgbClr val="000000"/>
                </a:solidFill>
                <a:latin typeface="Cambria" panose="02040503050406030204" pitchFamily="18" charset="0"/>
                <a:ea typeface="Cambria" panose="02040503050406030204" pitchFamily="18" charset="0"/>
              </a:rPr>
              <a:t>Android</a:t>
            </a:r>
            <a:r>
              <a:rPr lang="vi-VN" sz="2000" kern="100" dirty="0">
                <a:solidFill>
                  <a:srgbClr val="000000"/>
                </a:solidFill>
                <a:latin typeface="Cambria" panose="02040503050406030204" pitchFamily="18" charset="0"/>
                <a:ea typeface="Cambria" panose="02040503050406030204" pitchFamily="18" charset="0"/>
              </a:rPr>
              <a:t> trước 5.1.1 LMY48I, cho phép </a:t>
            </a:r>
            <a:r>
              <a:rPr lang="vi-VN" sz="2000" kern="100" dirty="0" err="1">
                <a:solidFill>
                  <a:srgbClr val="000000"/>
                </a:solidFill>
                <a:latin typeface="Cambria" panose="02040503050406030204" pitchFamily="18" charset="0"/>
                <a:ea typeface="Cambria" panose="02040503050406030204" pitchFamily="18" charset="0"/>
              </a:rPr>
              <a:t>attacker</a:t>
            </a:r>
            <a:r>
              <a:rPr lang="vi-VN" sz="2000" kern="100" dirty="0">
                <a:solidFill>
                  <a:srgbClr val="000000"/>
                </a:solidFill>
                <a:latin typeface="Cambria" panose="02040503050406030204" pitchFamily="18" charset="0"/>
                <a:ea typeface="Cambria" panose="02040503050406030204" pitchFamily="18" charset="0"/>
              </a:rPr>
              <a:t> từ xa thực thi </a:t>
            </a:r>
            <a:r>
              <a:rPr lang="vi-VN" sz="2000" kern="100" dirty="0" err="1">
                <a:solidFill>
                  <a:srgbClr val="000000"/>
                </a:solidFill>
                <a:latin typeface="Cambria" panose="02040503050406030204" pitchFamily="18" charset="0"/>
                <a:ea typeface="Cambria" panose="02040503050406030204" pitchFamily="18" charset="0"/>
              </a:rPr>
              <a:t>code</a:t>
            </a:r>
            <a:r>
              <a:rPr lang="vi-VN" sz="2000" kern="100" dirty="0">
                <a:solidFill>
                  <a:srgbClr val="000000"/>
                </a:solidFill>
                <a:latin typeface="Cambria" panose="02040503050406030204" pitchFamily="18" charset="0"/>
                <a:ea typeface="Cambria" panose="02040503050406030204" pitchFamily="18" charset="0"/>
              </a:rPr>
              <a:t> thông qua nguyên tử được tạo trong dữ liệu tệp MP4, nguyên tử này sẽ kích hoạt phép nhân không được kiểm tra, còn được biết đến là </a:t>
            </a:r>
            <a:r>
              <a:rPr lang="vi-VN" sz="2000" kern="100" dirty="0" err="1">
                <a:solidFill>
                  <a:srgbClr val="000000"/>
                </a:solidFill>
                <a:latin typeface="Cambria" panose="02040503050406030204" pitchFamily="18" charset="0"/>
                <a:ea typeface="Cambria" panose="02040503050406030204" pitchFamily="18" charset="0"/>
              </a:rPr>
              <a:t>internal</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bug</a:t>
            </a:r>
            <a:r>
              <a:rPr lang="vi-VN" sz="2000" kern="100" dirty="0">
                <a:solidFill>
                  <a:srgbClr val="000000"/>
                </a:solidFill>
                <a:latin typeface="Cambria" panose="02040503050406030204" pitchFamily="18" charset="0"/>
                <a:ea typeface="Cambria" panose="02040503050406030204" pitchFamily="18" charset="0"/>
              </a:rPr>
              <a:t> 20139950.</a:t>
            </a:r>
          </a:p>
          <a:p>
            <a:pPr marL="0" algn="just">
              <a:spcBef>
                <a:spcPts val="0"/>
              </a:spcBef>
            </a:pPr>
            <a:endParaRPr lang="en-US"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r>
              <a:rPr lang="vi-VN" sz="2000" kern="100" dirty="0">
                <a:solidFill>
                  <a:srgbClr val="000000"/>
                </a:solidFill>
                <a:latin typeface="Cambria" panose="02040503050406030204" pitchFamily="18" charset="0"/>
                <a:ea typeface="Cambria" panose="02040503050406030204" pitchFamily="18" charset="0"/>
              </a:rPr>
              <a:t>Nhóm đã tìm được POC và tạo ra một tệp MP4 độc hại với mong muốn rằng tệp này khi chạy trên </a:t>
            </a:r>
            <a:r>
              <a:rPr lang="vi-VN" sz="2000" kern="100" dirty="0" err="1">
                <a:solidFill>
                  <a:srgbClr val="000000"/>
                </a:solidFill>
                <a:latin typeface="Cambria" panose="02040503050406030204" pitchFamily="18" charset="0"/>
                <a:ea typeface="Cambria" panose="02040503050406030204" pitchFamily="18" charset="0"/>
              </a:rPr>
              <a:t>Android</a:t>
            </a:r>
            <a:r>
              <a:rPr lang="vi-VN" sz="2000" kern="100" dirty="0">
                <a:solidFill>
                  <a:srgbClr val="000000"/>
                </a:solidFill>
                <a:latin typeface="Cambria" panose="02040503050406030204" pitchFamily="18" charset="0"/>
                <a:ea typeface="Cambria" panose="02040503050406030204" pitchFamily="18" charset="0"/>
              </a:rPr>
              <a:t> 5.1.0 (</a:t>
            </a:r>
            <a:r>
              <a:rPr lang="vi-VN" sz="2000" kern="100" dirty="0" err="1">
                <a:solidFill>
                  <a:srgbClr val="000000"/>
                </a:solidFill>
                <a:latin typeface="Cambria" panose="02040503050406030204" pitchFamily="18" charset="0"/>
                <a:ea typeface="Cambria" panose="02040503050406030204" pitchFamily="18" charset="0"/>
              </a:rPr>
              <a:t>Lolipop</a:t>
            </a:r>
            <a:r>
              <a:rPr lang="vi-VN" sz="2000" kern="100" dirty="0">
                <a:solidFill>
                  <a:srgbClr val="000000"/>
                </a:solidFill>
                <a:latin typeface="Cambria" panose="02040503050406030204" pitchFamily="18" charset="0"/>
                <a:ea typeface="Cambria" panose="02040503050406030204" pitchFamily="18" charset="0"/>
              </a:rPr>
              <a:t>) sẽ có thể thực hiện </a:t>
            </a:r>
            <a:r>
              <a:rPr lang="vi-VN" sz="2000" kern="100" dirty="0" err="1">
                <a:solidFill>
                  <a:srgbClr val="000000"/>
                </a:solidFill>
                <a:latin typeface="Cambria" panose="02040503050406030204" pitchFamily="18" charset="0"/>
                <a:ea typeface="Cambria" panose="02040503050406030204" pitchFamily="18" charset="0"/>
              </a:rPr>
              <a:t>reverse</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shell</a:t>
            </a:r>
            <a:r>
              <a:rPr lang="vi-VN" sz="2000" kern="100" dirty="0">
                <a:solidFill>
                  <a:srgbClr val="000000"/>
                </a:solidFill>
                <a:latin typeface="Cambria" panose="02040503050406030204" pitchFamily="18" charset="0"/>
                <a:ea typeface="Cambria" panose="02040503050406030204" pitchFamily="18" charset="0"/>
              </a:rPr>
              <a:t> đến </a:t>
            </a:r>
            <a:r>
              <a:rPr lang="vi-VN" sz="2000" kern="100" dirty="0" err="1">
                <a:solidFill>
                  <a:srgbClr val="000000"/>
                </a:solidFill>
                <a:latin typeface="Cambria" panose="02040503050406030204" pitchFamily="18" charset="0"/>
                <a:ea typeface="Cambria" panose="02040503050406030204" pitchFamily="18" charset="0"/>
              </a:rPr>
              <a:t>attacker</a:t>
            </a:r>
            <a:r>
              <a:rPr lang="vi-VN" sz="2000" kern="100" dirty="0">
                <a:solidFill>
                  <a:srgbClr val="000000"/>
                </a:solidFill>
                <a:latin typeface="Cambria" panose="02040503050406030204" pitchFamily="18" charset="0"/>
                <a:ea typeface="Cambria" panose="02040503050406030204" pitchFamily="18" charset="0"/>
              </a:rPr>
              <a:t> nhưng tệp đã không chạy được, tuy vẫn được đánh giá là độc hại bởi </a:t>
            </a:r>
            <a:r>
              <a:rPr lang="vi-VN" sz="2000" kern="100" dirty="0" err="1">
                <a:solidFill>
                  <a:srgbClr val="000000"/>
                </a:solidFill>
                <a:latin typeface="Cambria" panose="02040503050406030204" pitchFamily="18" charset="0"/>
                <a:ea typeface="Cambria" panose="02040503050406030204" pitchFamily="18" charset="0"/>
              </a:rPr>
              <a:t>VirusTotal</a:t>
            </a:r>
            <a:r>
              <a:rPr lang="vi-VN" sz="2000" kern="100" dirty="0">
                <a:solidFill>
                  <a:srgbClr val="000000"/>
                </a:solidFill>
                <a:latin typeface="Cambria" panose="02040503050406030204" pitchFamily="18" charset="0"/>
                <a:ea typeface="Cambria" panose="02040503050406030204" pitchFamily="18" charset="0"/>
              </a:rPr>
              <a:t>.</a:t>
            </a: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10</a:t>
            </a:fld>
            <a:endParaRPr lang="en-US"/>
          </a:p>
        </p:txBody>
      </p:sp>
      <p:pic>
        <p:nvPicPr>
          <p:cNvPr id="6" name="Picture 5">
            <a:extLst>
              <a:ext uri="{FF2B5EF4-FFF2-40B4-BE49-F238E27FC236}">
                <a16:creationId xmlns:a16="http://schemas.microsoft.com/office/drawing/2014/main" id="{922F2687-9F4A-6A13-7894-B45A0BF090A7}"/>
              </a:ext>
            </a:extLst>
          </p:cNvPr>
          <p:cNvPicPr>
            <a:picLocks noChangeAspect="1"/>
          </p:cNvPicPr>
          <p:nvPr/>
        </p:nvPicPr>
        <p:blipFill>
          <a:blip r:embed="rId2"/>
          <a:stretch>
            <a:fillRect/>
          </a:stretch>
        </p:blipFill>
        <p:spPr>
          <a:xfrm>
            <a:off x="169946" y="4043659"/>
            <a:ext cx="5039119" cy="2440211"/>
          </a:xfrm>
          <a:prstGeom prst="rect">
            <a:avLst/>
          </a:prstGeom>
        </p:spPr>
      </p:pic>
    </p:spTree>
    <p:extLst>
      <p:ext uri="{BB962C8B-B14F-4D97-AF65-F5344CB8AC3E}">
        <p14:creationId xmlns:p14="http://schemas.microsoft.com/office/powerpoint/2010/main" val="529834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Cơ sở lý thuyết</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84973" y="924153"/>
            <a:ext cx="8974054" cy="5290319"/>
          </a:xfrm>
        </p:spPr>
        <p:txBody>
          <a:bodyPr vert="horz" lIns="91440" tIns="45720" rIns="91440" bIns="45720" rtlCol="0" anchor="t">
            <a:normAutofit/>
          </a:bodyPr>
          <a:lstStyle/>
          <a:p>
            <a:pPr marL="0" algn="just">
              <a:spcBef>
                <a:spcPts val="0"/>
              </a:spcBef>
            </a:pPr>
            <a:r>
              <a:rPr lang="vi-VN" sz="2000" b="1" kern="100" dirty="0">
                <a:solidFill>
                  <a:srgbClr val="000000"/>
                </a:solidFill>
                <a:latin typeface="Cambria" panose="02040503050406030204" pitchFamily="18" charset="0"/>
                <a:ea typeface="Cambria" panose="02040503050406030204" pitchFamily="18" charset="0"/>
              </a:rPr>
              <a:t>Lỗ hổng CVE-2019-2107: </a:t>
            </a:r>
            <a:r>
              <a:rPr lang="vi-VN" sz="2000" kern="100" dirty="0">
                <a:solidFill>
                  <a:srgbClr val="000000"/>
                </a:solidFill>
                <a:latin typeface="Cambria" panose="02040503050406030204" pitchFamily="18" charset="0"/>
                <a:ea typeface="Cambria" panose="02040503050406030204" pitchFamily="18" charset="0"/>
              </a:rPr>
              <a:t>Trong</a:t>
            </a:r>
            <a:r>
              <a:rPr lang="en-US" sz="2000" kern="100" dirty="0">
                <a:solidFill>
                  <a:srgbClr val="000000"/>
                </a:solidFill>
                <a:latin typeface="Cambria" panose="02040503050406030204" pitchFamily="18" charset="0"/>
                <a:ea typeface="Cambria" panose="02040503050406030204" pitchFamily="18" charset="0"/>
              </a:rPr>
              <a:t> </a:t>
            </a:r>
            <a:r>
              <a:rPr lang="en-US" sz="2000" kern="100" dirty="0" err="1">
                <a:solidFill>
                  <a:srgbClr val="000000"/>
                </a:solidFill>
                <a:latin typeface="Cambria" panose="02040503050406030204" pitchFamily="18" charset="0"/>
                <a:ea typeface="Cambria" panose="02040503050406030204" pitchFamily="18" charset="0"/>
              </a:rPr>
              <a:t>ihevcd_parse_pps</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của</a:t>
            </a:r>
            <a:r>
              <a:rPr lang="en-US" sz="2000" kern="100" dirty="0">
                <a:solidFill>
                  <a:srgbClr val="000000"/>
                </a:solidFill>
                <a:latin typeface="Cambria" panose="02040503050406030204" pitchFamily="18" charset="0"/>
                <a:ea typeface="Cambria" panose="02040503050406030204" pitchFamily="18" charset="0"/>
              </a:rPr>
              <a:t> </a:t>
            </a:r>
            <a:r>
              <a:rPr lang="en-US" sz="2000" kern="100" dirty="0" err="1">
                <a:solidFill>
                  <a:srgbClr val="000000"/>
                </a:solidFill>
                <a:latin typeface="Cambria" panose="02040503050406030204" pitchFamily="18" charset="0"/>
                <a:ea typeface="Cambria" panose="02040503050406030204" pitchFamily="18" charset="0"/>
              </a:rPr>
              <a:t>ihevcd_parse_headers.c</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có thể ghi ngoài giới hạn do thiếu kiểm tra giới hạn</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Có thể dẫn tới thực thi </a:t>
            </a:r>
            <a:r>
              <a:rPr lang="vi-VN" sz="2000" kern="100" dirty="0" err="1">
                <a:solidFill>
                  <a:srgbClr val="000000"/>
                </a:solidFill>
                <a:latin typeface="Cambria" panose="02040503050406030204" pitchFamily="18" charset="0"/>
                <a:ea typeface="Cambria" panose="02040503050406030204" pitchFamily="18" charset="0"/>
              </a:rPr>
              <a:t>code</a:t>
            </a:r>
            <a:r>
              <a:rPr lang="vi-VN" sz="2000" kern="100" dirty="0">
                <a:solidFill>
                  <a:srgbClr val="000000"/>
                </a:solidFill>
                <a:latin typeface="Cambria" panose="02040503050406030204" pitchFamily="18" charset="0"/>
                <a:ea typeface="Cambria" panose="02040503050406030204" pitchFamily="18" charset="0"/>
              </a:rPr>
              <a:t> từ xa mà không cần đặc quyền</a:t>
            </a:r>
            <a:r>
              <a:rPr lang="en-US" sz="2000" kern="100" dirty="0">
                <a:solidFill>
                  <a:srgbClr val="000000"/>
                </a:solidFill>
                <a:latin typeface="Cambria" panose="02040503050406030204" pitchFamily="18" charset="0"/>
                <a:ea typeface="Cambria" panose="02040503050406030204" pitchFamily="18" charset="0"/>
              </a:rPr>
              <a:t>.</a:t>
            </a:r>
            <a:r>
              <a:rPr lang="vi-VN" sz="2000" kern="100" dirty="0">
                <a:solidFill>
                  <a:srgbClr val="000000"/>
                </a:solidFill>
                <a:latin typeface="Cambria" panose="02040503050406030204" pitchFamily="18" charset="0"/>
                <a:ea typeface="Cambria" panose="02040503050406030204" pitchFamily="18" charset="0"/>
              </a:rPr>
              <a:t> Giao diện người dùng là cần thiết để khai thác</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Các</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phiên bản </a:t>
            </a:r>
            <a:r>
              <a:rPr lang="en-US" sz="2000" kern="100" dirty="0">
                <a:solidFill>
                  <a:srgbClr val="000000"/>
                </a:solidFill>
                <a:latin typeface="Cambria" panose="02040503050406030204" pitchFamily="18" charset="0"/>
                <a:ea typeface="Cambria" panose="02040503050406030204" pitchFamily="18" charset="0"/>
              </a:rPr>
              <a:t>Android</a:t>
            </a:r>
            <a:r>
              <a:rPr lang="vi-VN" sz="2000" kern="100" dirty="0">
                <a:solidFill>
                  <a:srgbClr val="000000"/>
                </a:solidFill>
                <a:latin typeface="Cambria" panose="02040503050406030204" pitchFamily="18" charset="0"/>
                <a:ea typeface="Cambria" panose="02040503050406030204" pitchFamily="18" charset="0"/>
              </a:rPr>
              <a:t> bị ảnh hưởng</a:t>
            </a:r>
            <a:r>
              <a:rPr lang="en-US" sz="2000" kern="100" dirty="0">
                <a:solidFill>
                  <a:srgbClr val="000000"/>
                </a:solidFill>
                <a:latin typeface="Cambria" panose="02040503050406030204" pitchFamily="18" charset="0"/>
                <a:ea typeface="Cambria" panose="02040503050406030204" pitchFamily="18" charset="0"/>
              </a:rPr>
              <a:t>: Android-7.</a:t>
            </a:r>
            <a:r>
              <a:rPr lang="vi-VN" sz="2000" kern="100" dirty="0">
                <a:solidFill>
                  <a:srgbClr val="000000"/>
                </a:solidFill>
                <a:latin typeface="Cambria" panose="02040503050406030204" pitchFamily="18" charset="0"/>
                <a:ea typeface="Cambria" panose="02040503050406030204" pitchFamily="18" charset="0"/>
              </a:rPr>
              <a:t>0,</a:t>
            </a:r>
            <a:r>
              <a:rPr lang="en-US" sz="2000" kern="100" dirty="0">
                <a:solidFill>
                  <a:srgbClr val="000000"/>
                </a:solidFill>
                <a:latin typeface="Cambria" panose="02040503050406030204" pitchFamily="18" charset="0"/>
                <a:ea typeface="Cambria" panose="02040503050406030204" pitchFamily="18" charset="0"/>
              </a:rPr>
              <a:t> Android-7.1.</a:t>
            </a:r>
            <a:r>
              <a:rPr lang="vi-VN" sz="2000" kern="100" dirty="0">
                <a:solidFill>
                  <a:srgbClr val="000000"/>
                </a:solidFill>
                <a:latin typeface="Cambria" panose="02040503050406030204" pitchFamily="18" charset="0"/>
                <a:ea typeface="Cambria" panose="02040503050406030204" pitchFamily="18" charset="0"/>
              </a:rPr>
              <a:t>1,</a:t>
            </a:r>
            <a:r>
              <a:rPr lang="en-US" sz="2000" kern="100" dirty="0">
                <a:solidFill>
                  <a:srgbClr val="000000"/>
                </a:solidFill>
                <a:latin typeface="Cambria" panose="02040503050406030204" pitchFamily="18" charset="0"/>
                <a:ea typeface="Cambria" panose="02040503050406030204" pitchFamily="18" charset="0"/>
              </a:rPr>
              <a:t> Android-7.1.</a:t>
            </a:r>
            <a:r>
              <a:rPr lang="vi-VN" sz="2000" kern="100" dirty="0">
                <a:solidFill>
                  <a:srgbClr val="000000"/>
                </a:solidFill>
                <a:latin typeface="Cambria" panose="02040503050406030204" pitchFamily="18" charset="0"/>
                <a:ea typeface="Cambria" panose="02040503050406030204" pitchFamily="18" charset="0"/>
              </a:rPr>
              <a:t>2,</a:t>
            </a:r>
            <a:r>
              <a:rPr lang="en-US" sz="2000" kern="100" dirty="0">
                <a:solidFill>
                  <a:srgbClr val="000000"/>
                </a:solidFill>
                <a:latin typeface="Cambria" panose="02040503050406030204" pitchFamily="18" charset="0"/>
                <a:ea typeface="Cambria" panose="02040503050406030204" pitchFamily="18" charset="0"/>
              </a:rPr>
              <a:t> Android-8.</a:t>
            </a:r>
            <a:r>
              <a:rPr lang="vi-VN" sz="2000" kern="100" dirty="0">
                <a:solidFill>
                  <a:srgbClr val="000000"/>
                </a:solidFill>
                <a:latin typeface="Cambria" panose="02040503050406030204" pitchFamily="18" charset="0"/>
                <a:ea typeface="Cambria" panose="02040503050406030204" pitchFamily="18" charset="0"/>
              </a:rPr>
              <a:t>0,</a:t>
            </a:r>
            <a:r>
              <a:rPr lang="en-US" sz="2000" kern="100" dirty="0">
                <a:solidFill>
                  <a:srgbClr val="000000"/>
                </a:solidFill>
                <a:latin typeface="Cambria" panose="02040503050406030204" pitchFamily="18" charset="0"/>
                <a:ea typeface="Cambria" panose="02040503050406030204" pitchFamily="18" charset="0"/>
              </a:rPr>
              <a:t> Android-8.</a:t>
            </a:r>
            <a:r>
              <a:rPr lang="vi-VN" sz="2000" kern="100" dirty="0">
                <a:solidFill>
                  <a:srgbClr val="000000"/>
                </a:solidFill>
                <a:latin typeface="Cambria" panose="02040503050406030204" pitchFamily="18" charset="0"/>
                <a:ea typeface="Cambria" panose="02040503050406030204" pitchFamily="18" charset="0"/>
              </a:rPr>
              <a:t>1,</a:t>
            </a:r>
            <a:r>
              <a:rPr lang="en-US" sz="2000" kern="100" dirty="0">
                <a:solidFill>
                  <a:srgbClr val="000000"/>
                </a:solidFill>
                <a:latin typeface="Cambria" panose="02040503050406030204" pitchFamily="18" charset="0"/>
                <a:ea typeface="Cambria" panose="02040503050406030204" pitchFamily="18" charset="0"/>
              </a:rPr>
              <a:t> Android-9. Android ID: A-130024844.</a:t>
            </a:r>
            <a:endParaRPr lang="vi-VN" sz="2000" kern="100" dirty="0">
              <a:solidFill>
                <a:srgbClr val="000000"/>
              </a:solidFill>
              <a:latin typeface="Cambria" panose="02040503050406030204" pitchFamily="18" charset="0"/>
              <a:ea typeface="Cambria" panose="02040503050406030204" pitchFamily="18" charset="0"/>
            </a:endParaRPr>
          </a:p>
          <a:p>
            <a:pPr marL="0" algn="just">
              <a:spcBef>
                <a:spcPts val="0"/>
              </a:spcBef>
            </a:pPr>
            <a:endParaRPr lang="en-US"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r>
              <a:rPr lang="vi-VN" sz="2000" kern="100" dirty="0">
                <a:solidFill>
                  <a:srgbClr val="000000"/>
                </a:solidFill>
                <a:latin typeface="Cambria" panose="02040503050406030204" pitchFamily="18" charset="0"/>
                <a:ea typeface="Cambria" panose="02040503050406030204" pitchFamily="18" charset="0"/>
              </a:rPr>
              <a:t>Nhóm đã được POC là 2 </a:t>
            </a:r>
            <a:r>
              <a:rPr lang="vi-VN" sz="2000" kern="100" dirty="0" err="1">
                <a:solidFill>
                  <a:srgbClr val="000000"/>
                </a:solidFill>
                <a:latin typeface="Cambria" panose="02040503050406030204" pitchFamily="18" charset="0"/>
                <a:ea typeface="Cambria" panose="02040503050406030204" pitchFamily="18" charset="0"/>
              </a:rPr>
              <a:t>video</a:t>
            </a:r>
            <a:r>
              <a:rPr lang="vi-VN" sz="2000" kern="100" dirty="0">
                <a:solidFill>
                  <a:srgbClr val="000000"/>
                </a:solidFill>
                <a:latin typeface="Cambria" panose="02040503050406030204" pitchFamily="18" charset="0"/>
                <a:ea typeface="Cambria" panose="02040503050406030204" pitchFamily="18" charset="0"/>
              </a:rPr>
              <a:t> dùng để khai thác lỗ hổng, trong đó 1 </a:t>
            </a:r>
            <a:r>
              <a:rPr lang="vi-VN" sz="2000" kern="100" dirty="0" err="1">
                <a:solidFill>
                  <a:srgbClr val="000000"/>
                </a:solidFill>
                <a:latin typeface="Cambria" panose="02040503050406030204" pitchFamily="18" charset="0"/>
                <a:ea typeface="Cambria" panose="02040503050406030204" pitchFamily="18" charset="0"/>
              </a:rPr>
              <a:t>video</a:t>
            </a:r>
            <a:r>
              <a:rPr lang="vi-VN" sz="2000" kern="100" dirty="0">
                <a:solidFill>
                  <a:srgbClr val="000000"/>
                </a:solidFill>
                <a:latin typeface="Cambria" panose="02040503050406030204" pitchFamily="18" charset="0"/>
                <a:ea typeface="Cambria" panose="02040503050406030204" pitchFamily="18" charset="0"/>
              </a:rPr>
              <a:t> có thể làm </a:t>
            </a:r>
            <a:r>
              <a:rPr lang="vi-VN" sz="2000" kern="100" dirty="0" err="1">
                <a:solidFill>
                  <a:srgbClr val="000000"/>
                </a:solidFill>
                <a:latin typeface="Cambria" panose="02040503050406030204" pitchFamily="18" charset="0"/>
                <a:ea typeface="Cambria" panose="02040503050406030204" pitchFamily="18" charset="0"/>
              </a:rPr>
              <a:t>crash</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hevc</a:t>
            </a:r>
            <a:r>
              <a:rPr lang="vi-VN" sz="2000" kern="100" dirty="0">
                <a:solidFill>
                  <a:srgbClr val="000000"/>
                </a:solidFill>
                <a:latin typeface="Cambria" panose="02040503050406030204" pitchFamily="18" charset="0"/>
                <a:ea typeface="Cambria" panose="02040503050406030204" pitchFamily="18" charset="0"/>
              </a:rPr>
              <a:t> (hevc-crash-poc.mp4) và 1 </a:t>
            </a:r>
            <a:r>
              <a:rPr lang="vi-VN" sz="2000" kern="100" dirty="0" err="1">
                <a:solidFill>
                  <a:srgbClr val="000000"/>
                </a:solidFill>
                <a:latin typeface="Cambria" panose="02040503050406030204" pitchFamily="18" charset="0"/>
                <a:ea typeface="Cambria" panose="02040503050406030204" pitchFamily="18" charset="0"/>
              </a:rPr>
              <a:t>video</a:t>
            </a:r>
            <a:r>
              <a:rPr lang="vi-VN" sz="2000" kern="100" dirty="0">
                <a:solidFill>
                  <a:srgbClr val="000000"/>
                </a:solidFill>
                <a:latin typeface="Cambria" panose="02040503050406030204" pitchFamily="18" charset="0"/>
                <a:ea typeface="Cambria" panose="02040503050406030204" pitchFamily="18" charset="0"/>
              </a:rPr>
              <a:t> không chạy được (videopoc.mp4) và cả 2 được đánh giá là độc hại bởi </a:t>
            </a:r>
            <a:r>
              <a:rPr lang="vi-VN" sz="2000" kern="100" dirty="0" err="1">
                <a:solidFill>
                  <a:srgbClr val="000000"/>
                </a:solidFill>
                <a:latin typeface="Cambria" panose="02040503050406030204" pitchFamily="18" charset="0"/>
                <a:ea typeface="Cambria" panose="02040503050406030204" pitchFamily="18" charset="0"/>
              </a:rPr>
              <a:t>VirusTotal</a:t>
            </a:r>
            <a:r>
              <a:rPr lang="vi-VN" sz="2000" kern="100" dirty="0">
                <a:solidFill>
                  <a:srgbClr val="000000"/>
                </a:solidFill>
                <a:latin typeface="Cambria" panose="02040503050406030204" pitchFamily="18" charset="0"/>
                <a:ea typeface="Cambria" panose="02040503050406030204" pitchFamily="18" charset="0"/>
              </a:rPr>
              <a:t>.</a:t>
            </a: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11</a:t>
            </a:fld>
            <a:endParaRPr lang="en-US"/>
          </a:p>
        </p:txBody>
      </p:sp>
      <p:pic>
        <p:nvPicPr>
          <p:cNvPr id="7" name="Picture 6">
            <a:extLst>
              <a:ext uri="{FF2B5EF4-FFF2-40B4-BE49-F238E27FC236}">
                <a16:creationId xmlns:a16="http://schemas.microsoft.com/office/drawing/2014/main" id="{B0E4108D-FEE3-DAC9-4975-25C84E091D7E}"/>
              </a:ext>
            </a:extLst>
          </p:cNvPr>
          <p:cNvPicPr>
            <a:picLocks noChangeAspect="1"/>
          </p:cNvPicPr>
          <p:nvPr/>
        </p:nvPicPr>
        <p:blipFill>
          <a:blip r:embed="rId2"/>
          <a:stretch>
            <a:fillRect/>
          </a:stretch>
        </p:blipFill>
        <p:spPr>
          <a:xfrm>
            <a:off x="4129177" y="4714160"/>
            <a:ext cx="5014823" cy="1769710"/>
          </a:xfrm>
          <a:prstGeom prst="rect">
            <a:avLst/>
          </a:prstGeom>
        </p:spPr>
      </p:pic>
      <p:pic>
        <p:nvPicPr>
          <p:cNvPr id="9" name="Picture 8">
            <a:extLst>
              <a:ext uri="{FF2B5EF4-FFF2-40B4-BE49-F238E27FC236}">
                <a16:creationId xmlns:a16="http://schemas.microsoft.com/office/drawing/2014/main" id="{D9DF8E45-A7DD-570B-C547-AEA5969D6006}"/>
              </a:ext>
            </a:extLst>
          </p:cNvPr>
          <p:cNvPicPr>
            <a:picLocks noChangeAspect="1"/>
          </p:cNvPicPr>
          <p:nvPr/>
        </p:nvPicPr>
        <p:blipFill>
          <a:blip r:embed="rId3"/>
          <a:stretch>
            <a:fillRect/>
          </a:stretch>
        </p:blipFill>
        <p:spPr>
          <a:xfrm>
            <a:off x="-21266" y="3777354"/>
            <a:ext cx="4150443" cy="1334816"/>
          </a:xfrm>
          <a:prstGeom prst="rect">
            <a:avLst/>
          </a:prstGeom>
        </p:spPr>
      </p:pic>
    </p:spTree>
    <p:extLst>
      <p:ext uri="{BB962C8B-B14F-4D97-AF65-F5344CB8AC3E}">
        <p14:creationId xmlns:p14="http://schemas.microsoft.com/office/powerpoint/2010/main" val="2676409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Cơ sở lý thuyết</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84973" y="924153"/>
            <a:ext cx="8974054" cy="5290319"/>
          </a:xfrm>
        </p:spPr>
        <p:txBody>
          <a:bodyPr vert="horz" lIns="91440" tIns="45720" rIns="91440" bIns="45720" rtlCol="0" anchor="t">
            <a:normAutofit/>
          </a:bodyPr>
          <a:lstStyle/>
          <a:p>
            <a:pPr marL="0" algn="just">
              <a:spcBef>
                <a:spcPts val="0"/>
              </a:spcBef>
            </a:pPr>
            <a:r>
              <a:rPr lang="vi-VN" sz="2000" b="1" kern="100" dirty="0">
                <a:solidFill>
                  <a:srgbClr val="000000"/>
                </a:solidFill>
                <a:latin typeface="Cambria" panose="02040503050406030204" pitchFamily="18" charset="0"/>
                <a:ea typeface="Cambria" panose="02040503050406030204" pitchFamily="18" charset="0"/>
              </a:rPr>
              <a:t>Lỗ hổng CVE-2014-8438: </a:t>
            </a:r>
            <a:r>
              <a:rPr lang="vi-VN" sz="2000" kern="100" dirty="0">
                <a:solidFill>
                  <a:srgbClr val="000000"/>
                </a:solidFill>
                <a:latin typeface="Cambria" panose="02040503050406030204" pitchFamily="18" charset="0"/>
                <a:ea typeface="Cambria" panose="02040503050406030204" pitchFamily="18" charset="0"/>
              </a:rPr>
              <a:t>Lỗ hổng u</a:t>
            </a:r>
            <a:r>
              <a:rPr lang="en-US" sz="2000" kern="100" dirty="0">
                <a:solidFill>
                  <a:srgbClr val="000000"/>
                </a:solidFill>
                <a:latin typeface="Cambria" panose="02040503050406030204" pitchFamily="18" charset="0"/>
                <a:ea typeface="Cambria" panose="02040503050406030204" pitchFamily="18" charset="0"/>
              </a:rPr>
              <a:t>se-after-free </a:t>
            </a:r>
            <a:r>
              <a:rPr lang="vi-VN" sz="2000" kern="100" dirty="0">
                <a:solidFill>
                  <a:srgbClr val="000000"/>
                </a:solidFill>
                <a:latin typeface="Cambria" panose="02040503050406030204" pitchFamily="18" charset="0"/>
                <a:ea typeface="Cambria" panose="02040503050406030204" pitchFamily="18" charset="0"/>
              </a:rPr>
              <a:t>trong</a:t>
            </a:r>
            <a:r>
              <a:rPr lang="en-US" sz="2000" kern="100" dirty="0">
                <a:solidFill>
                  <a:srgbClr val="000000"/>
                </a:solidFill>
                <a:latin typeface="Cambria" panose="02040503050406030204" pitchFamily="18" charset="0"/>
                <a:ea typeface="Cambria" panose="02040503050406030204" pitchFamily="18" charset="0"/>
              </a:rPr>
              <a:t> Adobe Flash Player </a:t>
            </a:r>
            <a:r>
              <a:rPr lang="vi-VN" sz="2000" kern="100" dirty="0">
                <a:solidFill>
                  <a:srgbClr val="000000"/>
                </a:solidFill>
                <a:latin typeface="Cambria" panose="02040503050406030204" pitchFamily="18" charset="0"/>
                <a:ea typeface="Cambria" panose="02040503050406030204" pitchFamily="18" charset="0"/>
              </a:rPr>
              <a:t>phiên bản trước</a:t>
            </a:r>
            <a:r>
              <a:rPr lang="en-US" sz="2000" kern="100" dirty="0">
                <a:solidFill>
                  <a:srgbClr val="000000"/>
                </a:solidFill>
                <a:latin typeface="Cambria" panose="02040503050406030204" pitchFamily="18" charset="0"/>
                <a:ea typeface="Cambria" panose="02040503050406030204" pitchFamily="18" charset="0"/>
              </a:rPr>
              <a:t> 13.0.0.</a:t>
            </a:r>
            <a:r>
              <a:rPr lang="vi-VN" sz="2000" kern="100" dirty="0">
                <a:solidFill>
                  <a:srgbClr val="000000"/>
                </a:solidFill>
                <a:latin typeface="Cambria" panose="02040503050406030204" pitchFamily="18" charset="0"/>
                <a:ea typeface="Cambria" panose="02040503050406030204" pitchFamily="18" charset="0"/>
              </a:rPr>
              <a:t>252,</a:t>
            </a:r>
            <a:r>
              <a:rPr lang="en-US" sz="2000" kern="100" dirty="0">
                <a:solidFill>
                  <a:srgbClr val="000000"/>
                </a:solidFill>
                <a:latin typeface="Cambria" panose="02040503050406030204" pitchFamily="18" charset="0"/>
                <a:ea typeface="Cambria" panose="02040503050406030204" pitchFamily="18" charset="0"/>
              </a:rPr>
              <a:t> 14.</a:t>
            </a:r>
            <a:r>
              <a:rPr lang="vi-VN" sz="2000" kern="100" dirty="0">
                <a:solidFill>
                  <a:srgbClr val="000000"/>
                </a:solidFill>
                <a:latin typeface="Cambria" panose="02040503050406030204" pitchFamily="18" charset="0"/>
                <a:ea typeface="Cambria" panose="02040503050406030204" pitchFamily="18" charset="0"/>
              </a:rPr>
              <a:t>x,</a:t>
            </a:r>
            <a:r>
              <a:rPr lang="en-US" sz="2000" kern="100" dirty="0">
                <a:solidFill>
                  <a:srgbClr val="000000"/>
                </a:solidFill>
                <a:latin typeface="Cambria" panose="02040503050406030204" pitchFamily="18" charset="0"/>
                <a:ea typeface="Cambria" panose="02040503050406030204" pitchFamily="18" charset="0"/>
              </a:rPr>
              <a:t> 15.x </a:t>
            </a:r>
            <a:r>
              <a:rPr lang="vi-VN" sz="2000" kern="100" dirty="0">
                <a:solidFill>
                  <a:srgbClr val="000000"/>
                </a:solidFill>
                <a:latin typeface="Cambria" panose="02040503050406030204" pitchFamily="18" charset="0"/>
                <a:ea typeface="Cambria" panose="02040503050406030204" pitchFamily="18" charset="0"/>
              </a:rPr>
              <a:t>và trước</a:t>
            </a:r>
            <a:r>
              <a:rPr lang="en-US" sz="2000" kern="100" dirty="0">
                <a:solidFill>
                  <a:srgbClr val="000000"/>
                </a:solidFill>
                <a:latin typeface="Cambria" panose="02040503050406030204" pitchFamily="18" charset="0"/>
                <a:ea typeface="Cambria" panose="02040503050406030204" pitchFamily="18" charset="0"/>
              </a:rPr>
              <a:t> 15.0.0.223 </a:t>
            </a:r>
            <a:r>
              <a:rPr lang="vi-VN" sz="2000" kern="100" dirty="0">
                <a:solidFill>
                  <a:srgbClr val="000000"/>
                </a:solidFill>
                <a:latin typeface="Cambria" panose="02040503050406030204" pitchFamily="18" charset="0"/>
                <a:ea typeface="Cambria" panose="02040503050406030204" pitchFamily="18" charset="0"/>
              </a:rPr>
              <a:t>trên</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Windows,</a:t>
            </a:r>
            <a:r>
              <a:rPr lang="en-US" sz="2000" kern="100" dirty="0">
                <a:solidFill>
                  <a:srgbClr val="000000"/>
                </a:solidFill>
                <a:latin typeface="Cambria" panose="02040503050406030204" pitchFamily="18" charset="0"/>
                <a:ea typeface="Cambria" panose="02040503050406030204" pitchFamily="18" charset="0"/>
              </a:rPr>
              <a:t> OS X </a:t>
            </a:r>
            <a:r>
              <a:rPr lang="vi-VN" sz="2000" kern="100" dirty="0">
                <a:solidFill>
                  <a:srgbClr val="000000"/>
                </a:solidFill>
                <a:latin typeface="Cambria" panose="02040503050406030204" pitchFamily="18" charset="0"/>
                <a:ea typeface="Cambria" panose="02040503050406030204" pitchFamily="18" charset="0"/>
              </a:rPr>
              <a:t>và phiên bản trước</a:t>
            </a:r>
            <a:r>
              <a:rPr lang="en-US" sz="2000" kern="100" dirty="0">
                <a:solidFill>
                  <a:srgbClr val="000000"/>
                </a:solidFill>
                <a:latin typeface="Cambria" panose="02040503050406030204" pitchFamily="18" charset="0"/>
                <a:ea typeface="Cambria" panose="02040503050406030204" pitchFamily="18" charset="0"/>
              </a:rPr>
              <a:t> 11.2.202.418 </a:t>
            </a:r>
            <a:r>
              <a:rPr lang="vi-VN" sz="2000" kern="100" dirty="0">
                <a:solidFill>
                  <a:srgbClr val="000000"/>
                </a:solidFill>
                <a:latin typeface="Cambria" panose="02040503050406030204" pitchFamily="18" charset="0"/>
                <a:ea typeface="Cambria" panose="02040503050406030204" pitchFamily="18" charset="0"/>
              </a:rPr>
              <a:t>trên</a:t>
            </a:r>
            <a:r>
              <a:rPr lang="en-US" sz="2000" kern="100" dirty="0">
                <a:solidFill>
                  <a:srgbClr val="000000"/>
                </a:solidFill>
                <a:latin typeface="Cambria" panose="02040503050406030204" pitchFamily="18" charset="0"/>
                <a:ea typeface="Cambria" panose="02040503050406030204" pitchFamily="18" charset="0"/>
              </a:rPr>
              <a:t> Linux, Adobe AIR </a:t>
            </a:r>
            <a:r>
              <a:rPr lang="vi-VN" sz="2000" kern="100" dirty="0">
                <a:solidFill>
                  <a:srgbClr val="000000"/>
                </a:solidFill>
                <a:latin typeface="Cambria" panose="02040503050406030204" pitchFamily="18" charset="0"/>
                <a:ea typeface="Cambria" panose="02040503050406030204" pitchFamily="18" charset="0"/>
              </a:rPr>
              <a:t>phiên bản trước</a:t>
            </a:r>
            <a:r>
              <a:rPr lang="en-US" sz="2000" kern="100" dirty="0">
                <a:solidFill>
                  <a:srgbClr val="000000"/>
                </a:solidFill>
                <a:latin typeface="Cambria" panose="02040503050406030204" pitchFamily="18" charset="0"/>
                <a:ea typeface="Cambria" panose="02040503050406030204" pitchFamily="18" charset="0"/>
              </a:rPr>
              <a:t> 15.0.0.356, Adobe AIR SDK </a:t>
            </a:r>
            <a:r>
              <a:rPr lang="vi-VN" sz="2000" kern="100" dirty="0">
                <a:solidFill>
                  <a:srgbClr val="000000"/>
                </a:solidFill>
                <a:latin typeface="Cambria" panose="02040503050406030204" pitchFamily="18" charset="0"/>
                <a:ea typeface="Cambria" panose="02040503050406030204" pitchFamily="18" charset="0"/>
              </a:rPr>
              <a:t>phiên bản trước</a:t>
            </a:r>
            <a:r>
              <a:rPr lang="en-US" sz="2000" kern="100" dirty="0">
                <a:solidFill>
                  <a:srgbClr val="000000"/>
                </a:solidFill>
                <a:latin typeface="Cambria" panose="02040503050406030204" pitchFamily="18" charset="0"/>
                <a:ea typeface="Cambria" panose="02040503050406030204" pitchFamily="18" charset="0"/>
              </a:rPr>
              <a:t> 15.0.0.356</a:t>
            </a:r>
            <a:r>
              <a:rPr lang="vi-VN" sz="2000" kern="100" dirty="0">
                <a:solidFill>
                  <a:srgbClr val="000000"/>
                </a:solidFill>
                <a:latin typeface="Cambria" panose="02040503050406030204" pitchFamily="18" charset="0"/>
                <a:ea typeface="Cambria" panose="02040503050406030204" pitchFamily="18" charset="0"/>
              </a:rPr>
              <a:t> và</a:t>
            </a:r>
            <a:r>
              <a:rPr lang="en-US" sz="2000" kern="100" dirty="0">
                <a:solidFill>
                  <a:srgbClr val="000000"/>
                </a:solidFill>
                <a:latin typeface="Cambria" panose="02040503050406030204" pitchFamily="18" charset="0"/>
                <a:ea typeface="Cambria" panose="02040503050406030204" pitchFamily="18" charset="0"/>
              </a:rPr>
              <a:t> Adobe AIR SDK &amp; Compiler </a:t>
            </a:r>
            <a:r>
              <a:rPr lang="vi-VN" sz="2000" kern="100" dirty="0">
                <a:solidFill>
                  <a:srgbClr val="000000"/>
                </a:solidFill>
                <a:latin typeface="Cambria" panose="02040503050406030204" pitchFamily="18" charset="0"/>
                <a:ea typeface="Cambria" panose="02040503050406030204" pitchFamily="18" charset="0"/>
              </a:rPr>
              <a:t>phiên bản trước</a:t>
            </a:r>
            <a:r>
              <a:rPr lang="en-US" sz="2000" kern="100" dirty="0">
                <a:solidFill>
                  <a:srgbClr val="000000"/>
                </a:solidFill>
                <a:latin typeface="Cambria" panose="02040503050406030204" pitchFamily="18" charset="0"/>
                <a:ea typeface="Cambria" panose="02040503050406030204" pitchFamily="18" charset="0"/>
              </a:rPr>
              <a:t> 15.0.0.356 </a:t>
            </a:r>
            <a:r>
              <a:rPr lang="vi-VN" sz="2000" kern="100" dirty="0">
                <a:solidFill>
                  <a:srgbClr val="000000"/>
                </a:solidFill>
                <a:latin typeface="Cambria" panose="02040503050406030204" pitchFamily="18" charset="0"/>
                <a:ea typeface="Cambria" panose="02040503050406030204" pitchFamily="18" charset="0"/>
              </a:rPr>
              <a:t>cho phép</a:t>
            </a:r>
            <a:r>
              <a:rPr lang="en-US" sz="2000" kern="100" dirty="0">
                <a:solidFill>
                  <a:srgbClr val="000000"/>
                </a:solidFill>
                <a:latin typeface="Cambria" panose="02040503050406030204" pitchFamily="18" charset="0"/>
                <a:ea typeface="Cambria" panose="02040503050406030204" pitchFamily="18" charset="0"/>
              </a:rPr>
              <a:t> attacker </a:t>
            </a:r>
            <a:r>
              <a:rPr lang="vi-VN" sz="2000" kern="100" dirty="0">
                <a:solidFill>
                  <a:srgbClr val="000000"/>
                </a:solidFill>
                <a:latin typeface="Cambria" panose="02040503050406030204" pitchFamily="18" charset="0"/>
                <a:ea typeface="Cambria" panose="02040503050406030204" pitchFamily="18" charset="0"/>
              </a:rPr>
              <a:t>thực thi</a:t>
            </a:r>
            <a:r>
              <a:rPr lang="en-US" sz="2000" kern="100" dirty="0">
                <a:solidFill>
                  <a:srgbClr val="000000"/>
                </a:solidFill>
                <a:latin typeface="Cambria" panose="02040503050406030204" pitchFamily="18" charset="0"/>
                <a:ea typeface="Cambria" panose="02040503050406030204" pitchFamily="18" charset="0"/>
              </a:rPr>
              <a:t> code </a:t>
            </a:r>
            <a:r>
              <a:rPr lang="vi-VN" sz="2000" kern="100" dirty="0">
                <a:solidFill>
                  <a:srgbClr val="000000"/>
                </a:solidFill>
                <a:latin typeface="Cambria" panose="02040503050406030204" pitchFamily="18" charset="0"/>
                <a:ea typeface="Cambria" panose="02040503050406030204" pitchFamily="18" charset="0"/>
              </a:rPr>
              <a:t>thông qua các </a:t>
            </a:r>
            <a:r>
              <a:rPr lang="en-US" sz="2000" kern="100" dirty="0">
                <a:solidFill>
                  <a:srgbClr val="000000"/>
                </a:solidFill>
                <a:latin typeface="Cambria" panose="02040503050406030204" pitchFamily="18" charset="0"/>
                <a:ea typeface="Cambria" panose="02040503050406030204" pitchFamily="18" charset="0"/>
              </a:rPr>
              <a:t>vector.</a:t>
            </a:r>
            <a:endParaRPr lang="vi-VN" sz="2000" kern="100" dirty="0">
              <a:solidFill>
                <a:srgbClr val="000000"/>
              </a:solidFill>
              <a:latin typeface="Cambria" panose="02040503050406030204" pitchFamily="18" charset="0"/>
              <a:ea typeface="Cambria" panose="02040503050406030204" pitchFamily="18" charset="0"/>
            </a:endParaRPr>
          </a:p>
          <a:p>
            <a:pPr marL="0" algn="just">
              <a:spcBef>
                <a:spcPts val="0"/>
              </a:spcBef>
            </a:pPr>
            <a:endParaRPr lang="en-US"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r>
              <a:rPr lang="vi-VN" sz="2000" kern="100" dirty="0">
                <a:solidFill>
                  <a:srgbClr val="000000"/>
                </a:solidFill>
                <a:latin typeface="Cambria" panose="02040503050406030204" pitchFamily="18" charset="0"/>
                <a:ea typeface="Cambria" panose="02040503050406030204" pitchFamily="18" charset="0"/>
              </a:rPr>
              <a:t>Nhóm không tìm được POC, sản phẩm liên quan hay tình trạng của lỗ hổng này.</a:t>
            </a:r>
          </a:p>
          <a:p>
            <a:pPr marL="0" indent="0" algn="just">
              <a:spcBef>
                <a:spcPts val="0"/>
              </a:spcBef>
              <a:buNone/>
            </a:pPr>
            <a:endParaRPr lang="vi-VN" sz="2000" b="1" kern="100" dirty="0">
              <a:solidFill>
                <a:srgbClr val="000000"/>
              </a:solidFill>
              <a:latin typeface="Cambria" panose="02040503050406030204" pitchFamily="18" charset="0"/>
              <a:ea typeface="Cambria" panose="02040503050406030204" pitchFamily="18" charset="0"/>
            </a:endParaRPr>
          </a:p>
          <a:p>
            <a:pPr algn="just">
              <a:spcBef>
                <a:spcPts val="0"/>
              </a:spcBef>
            </a:pPr>
            <a:r>
              <a:rPr lang="vi-VN" sz="2000" b="1" kern="100" dirty="0">
                <a:solidFill>
                  <a:srgbClr val="000000"/>
                </a:solidFill>
                <a:latin typeface="Cambria" panose="02040503050406030204" pitchFamily="18" charset="0"/>
                <a:ea typeface="Cambria" panose="02040503050406030204" pitchFamily="18" charset="0"/>
              </a:rPr>
              <a:t>Lỗ hổng CVE-2015-3826: </a:t>
            </a:r>
            <a:r>
              <a:rPr lang="vi-VN" sz="2000" kern="100" dirty="0">
                <a:solidFill>
                  <a:srgbClr val="000000"/>
                </a:solidFill>
                <a:latin typeface="Cambria" panose="02040503050406030204" pitchFamily="18" charset="0"/>
                <a:ea typeface="Cambria" panose="02040503050406030204" pitchFamily="18" charset="0"/>
              </a:rPr>
              <a:t>Hàm MPEG4Extractor::parse3GPPMetaData trong MPEG4Extractor.cpp trong </a:t>
            </a:r>
            <a:r>
              <a:rPr lang="vi-VN" sz="2000" kern="100" dirty="0" err="1">
                <a:solidFill>
                  <a:srgbClr val="000000"/>
                </a:solidFill>
                <a:latin typeface="Cambria" panose="02040503050406030204" pitchFamily="18" charset="0"/>
                <a:ea typeface="Cambria" panose="02040503050406030204" pitchFamily="18" charset="0"/>
              </a:rPr>
              <a:t>libstagefright</a:t>
            </a:r>
            <a:r>
              <a:rPr lang="vi-VN" sz="2000" kern="100" dirty="0">
                <a:solidFill>
                  <a:srgbClr val="000000"/>
                </a:solidFill>
                <a:latin typeface="Cambria" panose="02040503050406030204" pitchFamily="18" charset="0"/>
                <a:ea typeface="Cambria" panose="02040503050406030204" pitchFamily="18" charset="0"/>
              </a:rPr>
              <a:t> trên </a:t>
            </a:r>
            <a:r>
              <a:rPr lang="vi-VN" sz="2000" kern="100" dirty="0" err="1">
                <a:solidFill>
                  <a:srgbClr val="000000"/>
                </a:solidFill>
                <a:latin typeface="Cambria" panose="02040503050406030204" pitchFamily="18" charset="0"/>
                <a:ea typeface="Cambria" panose="02040503050406030204" pitchFamily="18" charset="0"/>
              </a:rPr>
              <a:t>Android</a:t>
            </a:r>
            <a:r>
              <a:rPr lang="vi-VN" sz="2000" kern="100" dirty="0">
                <a:solidFill>
                  <a:srgbClr val="000000"/>
                </a:solidFill>
                <a:latin typeface="Cambria" panose="02040503050406030204" pitchFamily="18" charset="0"/>
                <a:ea typeface="Cambria" panose="02040503050406030204" pitchFamily="18" charset="0"/>
              </a:rPr>
              <a:t> phiên bản trước 5.1.1 LMY48I không ép buộc kích </a:t>
            </a:r>
            <a:r>
              <a:rPr lang="vi-VN" sz="2000" kern="100" dirty="0" err="1">
                <a:solidFill>
                  <a:srgbClr val="000000"/>
                </a:solidFill>
                <a:latin typeface="Cambria" panose="02040503050406030204" pitchFamily="18" charset="0"/>
                <a:ea typeface="Cambria" panose="02040503050406030204" pitchFamily="18" charset="0"/>
              </a:rPr>
              <a:t>thuớc</a:t>
            </a:r>
            <a:r>
              <a:rPr lang="vi-VN" sz="2000" kern="100" dirty="0">
                <a:solidFill>
                  <a:srgbClr val="000000"/>
                </a:solidFill>
                <a:latin typeface="Cambria" panose="02040503050406030204" pitchFamily="18" charset="0"/>
                <a:ea typeface="Cambria" panose="02040503050406030204" pitchFamily="18" charset="0"/>
              </a:rPr>
              <a:t> tối thiểu cho các chuỗi UTF-16 chứa </a:t>
            </a:r>
            <a:r>
              <a:rPr lang="vi-VN" sz="2000" kern="100" dirty="0" err="1">
                <a:solidFill>
                  <a:srgbClr val="000000"/>
                </a:solidFill>
                <a:latin typeface="Cambria" panose="02040503050406030204" pitchFamily="18" charset="0"/>
                <a:ea typeface="Cambria" panose="02040503050406030204" pitchFamily="18" charset="0"/>
              </a:rPr>
              <a:t>Byte</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Order</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Mark</a:t>
            </a:r>
            <a:r>
              <a:rPr lang="vi-VN" sz="2000" kern="100" dirty="0">
                <a:solidFill>
                  <a:srgbClr val="000000"/>
                </a:solidFill>
                <a:latin typeface="Cambria" panose="02040503050406030204" pitchFamily="18" charset="0"/>
                <a:ea typeface="Cambria" panose="02040503050406030204" pitchFamily="18" charset="0"/>
              </a:rPr>
              <a:t> (BOM), điều này cho phép </a:t>
            </a:r>
            <a:r>
              <a:rPr lang="vi-VN" sz="2000" kern="100" dirty="0" err="1">
                <a:solidFill>
                  <a:srgbClr val="000000"/>
                </a:solidFill>
                <a:latin typeface="Cambria" panose="02040503050406030204" pitchFamily="18" charset="0"/>
                <a:ea typeface="Cambria" panose="02040503050406030204" pitchFamily="18" charset="0"/>
              </a:rPr>
              <a:t>attacker</a:t>
            </a:r>
            <a:r>
              <a:rPr lang="vi-VN" sz="2000" kern="100" dirty="0">
                <a:solidFill>
                  <a:srgbClr val="000000"/>
                </a:solidFill>
                <a:latin typeface="Cambria" panose="02040503050406030204" pitchFamily="18" charset="0"/>
                <a:ea typeface="Cambria" panose="02040503050406030204" pitchFamily="18" charset="0"/>
              </a:rPr>
              <a:t> từ xa tấn công DOS (</a:t>
            </a:r>
            <a:r>
              <a:rPr lang="vi-VN" sz="2000" kern="100" dirty="0" err="1">
                <a:solidFill>
                  <a:srgbClr val="000000"/>
                </a:solidFill>
                <a:latin typeface="Cambria" panose="02040503050406030204" pitchFamily="18" charset="0"/>
                <a:ea typeface="Cambria" panose="02040503050406030204" pitchFamily="18" charset="0"/>
              </a:rPr>
              <a:t>integer</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underflow</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buffer</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over-read</a:t>
            </a:r>
            <a:r>
              <a:rPr lang="vi-VN" sz="2000" kern="100" dirty="0">
                <a:solidFill>
                  <a:srgbClr val="000000"/>
                </a:solidFill>
                <a:latin typeface="Cambria" panose="02040503050406030204" pitchFamily="18" charset="0"/>
                <a:ea typeface="Cambria" panose="02040503050406030204" pitchFamily="18" charset="0"/>
              </a:rPr>
              <a:t> và </a:t>
            </a:r>
            <a:r>
              <a:rPr lang="vi-VN" sz="2000" kern="100" dirty="0" err="1">
                <a:solidFill>
                  <a:srgbClr val="000000"/>
                </a:solidFill>
                <a:latin typeface="Cambria" panose="02040503050406030204" pitchFamily="18" charset="0"/>
                <a:ea typeface="Cambria" panose="02040503050406030204" pitchFamily="18" charset="0"/>
              </a:rPr>
              <a:t>mediaserver</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process</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crash</a:t>
            </a:r>
            <a:r>
              <a:rPr lang="vi-VN" sz="2000" kern="100" dirty="0">
                <a:solidFill>
                  <a:srgbClr val="000000"/>
                </a:solidFill>
                <a:latin typeface="Cambria" panose="02040503050406030204" pitchFamily="18" charset="0"/>
                <a:ea typeface="Cambria" panose="02040503050406030204" pitchFamily="18" charset="0"/>
              </a:rPr>
              <a:t>) thông qua 3GPP </a:t>
            </a:r>
            <a:r>
              <a:rPr lang="vi-VN" sz="2000" kern="100" dirty="0" err="1">
                <a:solidFill>
                  <a:srgbClr val="000000"/>
                </a:solidFill>
                <a:latin typeface="Cambria" panose="02040503050406030204" pitchFamily="18" charset="0"/>
                <a:ea typeface="Cambria" panose="02040503050406030204" pitchFamily="18" charset="0"/>
              </a:rPr>
              <a:t>metadata</a:t>
            </a:r>
            <a:r>
              <a:rPr lang="vi-VN" sz="2000" kern="100" dirty="0">
                <a:solidFill>
                  <a:srgbClr val="000000"/>
                </a:solidFill>
                <a:latin typeface="Cambria" panose="02040503050406030204" pitchFamily="18" charset="0"/>
                <a:ea typeface="Cambria" panose="02040503050406030204" pitchFamily="18" charset="0"/>
              </a:rPr>
              <a:t> được tạo, còn được biết là </a:t>
            </a:r>
            <a:r>
              <a:rPr lang="vi-VN" sz="2000" kern="100" dirty="0" err="1">
                <a:solidFill>
                  <a:srgbClr val="000000"/>
                </a:solidFill>
                <a:latin typeface="Cambria" panose="02040503050406030204" pitchFamily="18" charset="0"/>
                <a:ea typeface="Cambria" panose="02040503050406030204" pitchFamily="18" charset="0"/>
              </a:rPr>
              <a:t>internal</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bug</a:t>
            </a:r>
            <a:r>
              <a:rPr lang="vi-VN" sz="2000" kern="100" dirty="0">
                <a:solidFill>
                  <a:srgbClr val="000000"/>
                </a:solidFill>
                <a:latin typeface="Cambria" panose="02040503050406030204" pitchFamily="18" charset="0"/>
                <a:ea typeface="Cambria" panose="02040503050406030204" pitchFamily="18" charset="0"/>
              </a:rPr>
              <a:t> 20923261.</a:t>
            </a:r>
          </a:p>
          <a:p>
            <a:pPr algn="just">
              <a:spcBef>
                <a:spcPts val="0"/>
              </a:spcBef>
            </a:pPr>
            <a:endParaRPr lang="vi-VN"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r>
              <a:rPr lang="vi-VN" sz="2000" kern="100" dirty="0">
                <a:solidFill>
                  <a:srgbClr val="000000"/>
                </a:solidFill>
                <a:latin typeface="Cambria" panose="02040503050406030204" pitchFamily="18" charset="0"/>
                <a:ea typeface="Cambria" panose="02040503050406030204" pitchFamily="18" charset="0"/>
              </a:rPr>
              <a:t>Nhóm không tìm được POC, sản phẩm liên quan hay tình trạng của lỗ hổng này.</a:t>
            </a: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a:p>
            <a:pPr algn="just">
              <a:spcBef>
                <a:spcPts val="0"/>
              </a:spcBef>
            </a:pPr>
            <a:endParaRPr lang="vi-VN"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12</a:t>
            </a:fld>
            <a:endParaRPr lang="en-US"/>
          </a:p>
        </p:txBody>
      </p:sp>
    </p:spTree>
    <p:extLst>
      <p:ext uri="{BB962C8B-B14F-4D97-AF65-F5344CB8AC3E}">
        <p14:creationId xmlns:p14="http://schemas.microsoft.com/office/powerpoint/2010/main" val="10404648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Cambria" panose="02040503050406030204" pitchFamily="18" charset="0"/>
                <a:ea typeface="Cambria" panose="02040503050406030204" pitchFamily="18" charset="0"/>
              </a:rPr>
              <a:t>Nội</a:t>
            </a:r>
            <a:r>
              <a:rPr lang="en-US" dirty="0">
                <a:latin typeface="Cambria" panose="02040503050406030204" pitchFamily="18" charset="0"/>
                <a:ea typeface="Cambria" panose="02040503050406030204" pitchFamily="18" charset="0"/>
              </a:rPr>
              <a:t> dung </a:t>
            </a:r>
            <a:r>
              <a:rPr lang="en-US" dirty="0" err="1">
                <a:latin typeface="Cambria" panose="02040503050406030204" pitchFamily="18" charset="0"/>
                <a:ea typeface="Cambria" panose="02040503050406030204" pitchFamily="18" charset="0"/>
              </a:rPr>
              <a:t>báo</a:t>
            </a:r>
            <a:r>
              <a:rPr lang="en-US" dirty="0">
                <a:latin typeface="Cambria" panose="02040503050406030204" pitchFamily="18" charset="0"/>
                <a:ea typeface="Cambria" panose="02040503050406030204" pitchFamily="18" charset="0"/>
              </a:rPr>
              <a:t> </a:t>
            </a:r>
            <a:r>
              <a:rPr lang="en-US" dirty="0" err="1">
                <a:latin typeface="Cambria" panose="02040503050406030204" pitchFamily="18" charset="0"/>
                <a:ea typeface="Cambria" panose="02040503050406030204" pitchFamily="18" charset="0"/>
              </a:rPr>
              <a:t>cáo</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vert="horz" lIns="91440" tIns="45720" rIns="91440" bIns="45720" rtlCol="0" anchor="t">
            <a:normAutofit/>
          </a:bodyPr>
          <a:lstStyle/>
          <a:p>
            <a:pPr marL="292735" indent="-292735" defTabSz="385445">
              <a:spcBef>
                <a:spcPts val="2700"/>
              </a:spcBef>
              <a:defRPr sz="1800"/>
            </a:pPr>
            <a:r>
              <a:rPr lang="vi-VN" sz="2400" b="1" dirty="0">
                <a:latin typeface="Cambria" panose="02040503050406030204" pitchFamily="18" charset="0"/>
                <a:ea typeface="Cambria" panose="02040503050406030204" pitchFamily="18" charset="0"/>
                <a:cs typeface="Arial"/>
              </a:rPr>
              <a:t>Phần I: Giới thiệu vấn đề</a:t>
            </a:r>
          </a:p>
          <a:p>
            <a:pPr marL="292735" indent="-292735" defTabSz="385445">
              <a:spcBef>
                <a:spcPts val="2700"/>
              </a:spcBef>
              <a:defRPr sz="1800"/>
            </a:pPr>
            <a:r>
              <a:rPr lang="vi-VN" sz="2400" b="1" dirty="0">
                <a:latin typeface="Cambria" panose="02040503050406030204" pitchFamily="18" charset="0"/>
                <a:ea typeface="Cambria" panose="02040503050406030204" pitchFamily="18" charset="0"/>
                <a:cs typeface="Arial"/>
              </a:rPr>
              <a:t>Phần II: Cơ sở lý thuyết</a:t>
            </a:r>
          </a:p>
          <a:p>
            <a:pPr marL="292735" indent="-292735" defTabSz="385445">
              <a:spcBef>
                <a:spcPts val="2700"/>
              </a:spcBef>
              <a:defRPr sz="1800"/>
            </a:pPr>
            <a:r>
              <a:rPr lang="vi-VN" sz="2400" b="1" dirty="0">
                <a:solidFill>
                  <a:srgbClr val="FF0000"/>
                </a:solidFill>
                <a:latin typeface="Cambria" panose="02040503050406030204" pitchFamily="18" charset="0"/>
                <a:ea typeface="Cambria" panose="02040503050406030204" pitchFamily="18" charset="0"/>
                <a:cs typeface="Arial"/>
              </a:rPr>
              <a:t>Phần III: Phương pháp thực hiện</a:t>
            </a:r>
            <a:endParaRPr lang="en-US" sz="2400" dirty="0">
              <a:solidFill>
                <a:srgbClr val="FF0000"/>
              </a:solidFill>
              <a:latin typeface="Cambria" panose="02040503050406030204" pitchFamily="18" charset="0"/>
              <a:ea typeface="Cambria" panose="02040503050406030204" pitchFamily="18" charset="0"/>
            </a:endParaRPr>
          </a:p>
          <a:p>
            <a:pPr marL="292735" indent="-292735" defTabSz="385445">
              <a:spcBef>
                <a:spcPts val="2700"/>
              </a:spcBef>
              <a:defRPr sz="1800"/>
            </a:pPr>
            <a:r>
              <a:rPr lang="en-US" sz="2400" b="1" dirty="0" err="1">
                <a:latin typeface="Cambria" panose="02040503050406030204" pitchFamily="18" charset="0"/>
                <a:ea typeface="Cambria" panose="02040503050406030204" pitchFamily="18" charset="0"/>
                <a:cs typeface="Arial"/>
              </a:rPr>
              <a:t>Phần</a:t>
            </a:r>
            <a:r>
              <a:rPr lang="en-US" sz="2400" b="1" dirty="0">
                <a:latin typeface="Cambria" panose="02040503050406030204" pitchFamily="18" charset="0"/>
                <a:ea typeface="Cambria" panose="02040503050406030204" pitchFamily="18" charset="0"/>
                <a:cs typeface="Arial"/>
              </a:rPr>
              <a:t> </a:t>
            </a:r>
            <a:r>
              <a:rPr lang="vi-VN" sz="2400" b="1" dirty="0">
                <a:latin typeface="Cambria" panose="02040503050406030204" pitchFamily="18" charset="0"/>
                <a:ea typeface="Cambria" panose="02040503050406030204" pitchFamily="18" charset="0"/>
                <a:cs typeface="Arial"/>
              </a:rPr>
              <a:t>IV</a:t>
            </a:r>
            <a:r>
              <a:rPr lang="en-US" sz="2400" b="1" dirty="0">
                <a:latin typeface="Cambria" panose="02040503050406030204" pitchFamily="18" charset="0"/>
                <a:ea typeface="Cambria" panose="02040503050406030204" pitchFamily="18" charset="0"/>
                <a:cs typeface="Arial"/>
              </a:rPr>
              <a:t>: </a:t>
            </a:r>
            <a:r>
              <a:rPr lang="vi-VN" sz="2400" b="1" dirty="0">
                <a:latin typeface="Cambria" panose="02040503050406030204" pitchFamily="18" charset="0"/>
                <a:ea typeface="Cambria" panose="02040503050406030204" pitchFamily="18" charset="0"/>
                <a:cs typeface="Arial"/>
              </a:rPr>
              <a:t>Thực nghiệm</a:t>
            </a:r>
          </a:p>
          <a:p>
            <a:pPr marL="292735" indent="-292735" defTabSz="385445">
              <a:spcBef>
                <a:spcPts val="2700"/>
              </a:spcBef>
              <a:defRPr sz="1800"/>
            </a:pPr>
            <a:r>
              <a:rPr lang="en-US" sz="2400" b="1" dirty="0" err="1">
                <a:latin typeface="Cambria" panose="02040503050406030204" pitchFamily="18" charset="0"/>
                <a:ea typeface="Cambria" panose="02040503050406030204" pitchFamily="18" charset="0"/>
                <a:cs typeface="Arial"/>
              </a:rPr>
              <a:t>Phần</a:t>
            </a:r>
            <a:r>
              <a:rPr lang="en-US" sz="2400" b="1" dirty="0">
                <a:latin typeface="Cambria" panose="02040503050406030204" pitchFamily="18" charset="0"/>
                <a:ea typeface="Cambria" panose="02040503050406030204" pitchFamily="18" charset="0"/>
                <a:cs typeface="Arial"/>
              </a:rPr>
              <a:t> </a:t>
            </a:r>
            <a:r>
              <a:rPr lang="vi-VN" sz="2400" b="1" dirty="0">
                <a:latin typeface="Cambria" panose="02040503050406030204" pitchFamily="18" charset="0"/>
                <a:ea typeface="Cambria" panose="02040503050406030204" pitchFamily="18" charset="0"/>
                <a:cs typeface="Arial"/>
              </a:rPr>
              <a:t>V</a:t>
            </a:r>
            <a:r>
              <a:rPr lang="en-US" sz="2400" b="1" dirty="0">
                <a:latin typeface="Cambria" panose="02040503050406030204" pitchFamily="18" charset="0"/>
                <a:ea typeface="Cambria" panose="02040503050406030204" pitchFamily="18" charset="0"/>
                <a:cs typeface="Arial"/>
              </a:rPr>
              <a:t>:</a:t>
            </a:r>
            <a:r>
              <a:rPr lang="vi-VN" sz="2400" b="1" dirty="0">
                <a:latin typeface="Cambria" panose="02040503050406030204" pitchFamily="18" charset="0"/>
                <a:ea typeface="Cambria" panose="02040503050406030204" pitchFamily="18" charset="0"/>
                <a:cs typeface="Arial"/>
              </a:rPr>
              <a:t> Kết luận và hướng phát triển</a:t>
            </a:r>
            <a:endParaRPr lang="en-US" sz="2400" dirty="0">
              <a:latin typeface="Cambria" panose="02040503050406030204" pitchFamily="18" charset="0"/>
              <a:ea typeface="Cambria" panose="02040503050406030204" pitchFamily="18" charset="0"/>
              <a:cs typeface="Arial"/>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13</a:t>
            </a:fld>
            <a:endParaRPr lang="en-US"/>
          </a:p>
        </p:txBody>
      </p:sp>
    </p:spTree>
    <p:extLst>
      <p:ext uri="{BB962C8B-B14F-4D97-AF65-F5344CB8AC3E}">
        <p14:creationId xmlns:p14="http://schemas.microsoft.com/office/powerpoint/2010/main" val="599652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Phương pháp thực hiện</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vert="horz" lIns="91440" tIns="45720" rIns="91440" bIns="45720" rtlCol="0" anchor="t">
            <a:normAutofit/>
          </a:bodyPr>
          <a:lstStyle/>
          <a:p>
            <a:pPr marL="0" indent="0" algn="just" defTabSz="385445">
              <a:spcBef>
                <a:spcPts val="2700"/>
              </a:spcBef>
              <a:buNone/>
              <a:defRPr sz="1800"/>
            </a:pPr>
            <a:r>
              <a:rPr lang="vi-VN" sz="2400" b="1" dirty="0">
                <a:latin typeface="Cambria" panose="02040503050406030204" pitchFamily="18" charset="0"/>
                <a:ea typeface="Cambria" panose="02040503050406030204" pitchFamily="18" charset="0"/>
                <a:cs typeface="Arial"/>
              </a:rPr>
              <a:t>3 phương pháp trích xuất đặc trưng được bài báo đề xuất</a:t>
            </a:r>
            <a:r>
              <a:rPr lang="vi-VN" sz="2400" dirty="0">
                <a:latin typeface="Cambria" panose="02040503050406030204" pitchFamily="18" charset="0"/>
                <a:ea typeface="Cambria" panose="02040503050406030204" pitchFamily="18" charset="0"/>
                <a:cs typeface="Arial"/>
              </a:rPr>
              <a:t>:</a:t>
            </a:r>
          </a:p>
          <a:p>
            <a:pPr marL="292735" indent="-292735" algn="just" defTabSz="385445">
              <a:spcBef>
                <a:spcPts val="2700"/>
              </a:spcBef>
              <a:defRPr sz="1800"/>
            </a:pPr>
            <a:r>
              <a:rPr lang="vi-VN" sz="2400" b="1" dirty="0" err="1">
                <a:latin typeface="Cambria" panose="02040503050406030204" pitchFamily="18" charset="0"/>
                <a:ea typeface="Cambria" panose="02040503050406030204" pitchFamily="18" charset="0"/>
                <a:cs typeface="Arial"/>
              </a:rPr>
              <a:t>Knowledge-based</a:t>
            </a:r>
            <a:r>
              <a:rPr lang="vi-VN" sz="2400" b="1" dirty="0">
                <a:latin typeface="Cambria" panose="02040503050406030204" pitchFamily="18" charset="0"/>
                <a:ea typeface="Cambria" panose="02040503050406030204" pitchFamily="18" charset="0"/>
                <a:cs typeface="Arial"/>
              </a:rPr>
              <a:t>: </a:t>
            </a:r>
            <a:r>
              <a:rPr lang="vi-VN" sz="2400" dirty="0">
                <a:latin typeface="Cambria" panose="02040503050406030204" pitchFamily="18" charset="0"/>
                <a:ea typeface="Cambria" panose="02040503050406030204" pitchFamily="18" charset="0"/>
                <a:cs typeface="Arial"/>
              </a:rPr>
              <a:t>Trích xuất đặc trưng dựa trên kiến thức đã biết.</a:t>
            </a:r>
          </a:p>
          <a:p>
            <a:pPr marL="292735" indent="-292735" algn="just" defTabSz="385445">
              <a:spcBef>
                <a:spcPts val="2700"/>
              </a:spcBef>
              <a:defRPr sz="1800"/>
            </a:pPr>
            <a:r>
              <a:rPr lang="vi-VN" sz="2400" b="1" dirty="0" err="1">
                <a:latin typeface="Cambria" panose="02040503050406030204" pitchFamily="18" charset="0"/>
                <a:ea typeface="Cambria" panose="02040503050406030204" pitchFamily="18" charset="0"/>
                <a:cs typeface="Arial"/>
              </a:rPr>
              <a:t>Atom</a:t>
            </a:r>
            <a:r>
              <a:rPr lang="vi-VN" sz="2400" b="1" dirty="0">
                <a:latin typeface="Cambria" panose="02040503050406030204" pitchFamily="18" charset="0"/>
                <a:ea typeface="Cambria" panose="02040503050406030204" pitchFamily="18" charset="0"/>
                <a:cs typeface="Arial"/>
              </a:rPr>
              <a:t> </a:t>
            </a:r>
            <a:r>
              <a:rPr lang="vi-VN" sz="2400" b="1" dirty="0" err="1">
                <a:latin typeface="Cambria" panose="02040503050406030204" pitchFamily="18" charset="0"/>
                <a:ea typeface="Cambria" panose="02040503050406030204" pitchFamily="18" charset="0"/>
                <a:cs typeface="Arial"/>
              </a:rPr>
              <a:t>structural</a:t>
            </a:r>
            <a:r>
              <a:rPr lang="vi-VN" sz="2400" b="1" dirty="0">
                <a:latin typeface="Cambria" panose="02040503050406030204" pitchFamily="18" charset="0"/>
                <a:ea typeface="Cambria" panose="02040503050406030204" pitchFamily="18" charset="0"/>
                <a:cs typeface="Arial"/>
              </a:rPr>
              <a:t>: </a:t>
            </a:r>
            <a:r>
              <a:rPr lang="vi-VN" sz="2400" dirty="0">
                <a:latin typeface="Cambria" panose="02040503050406030204" pitchFamily="18" charset="0"/>
                <a:ea typeface="Cambria" panose="02040503050406030204" pitchFamily="18" charset="0"/>
                <a:cs typeface="Arial"/>
              </a:rPr>
              <a:t>Trích xuất đặc trưng dựa trên cấu trúc tệp MP4.</a:t>
            </a:r>
          </a:p>
          <a:p>
            <a:pPr marL="292735" indent="-292735" algn="just" defTabSz="385445">
              <a:spcBef>
                <a:spcPts val="2700"/>
              </a:spcBef>
              <a:defRPr sz="1800"/>
            </a:pPr>
            <a:r>
              <a:rPr lang="vi-VN" sz="2400" b="1" dirty="0" err="1">
                <a:latin typeface="Cambria" panose="02040503050406030204" pitchFamily="18" charset="0"/>
                <a:ea typeface="Cambria" panose="02040503050406030204" pitchFamily="18" charset="0"/>
                <a:cs typeface="Arial"/>
              </a:rPr>
              <a:t>Atom</a:t>
            </a:r>
            <a:r>
              <a:rPr lang="vi-VN" sz="2400" b="1" dirty="0">
                <a:latin typeface="Cambria" panose="02040503050406030204" pitchFamily="18" charset="0"/>
                <a:ea typeface="Cambria" panose="02040503050406030204" pitchFamily="18" charset="0"/>
                <a:cs typeface="Arial"/>
              </a:rPr>
              <a:t> </a:t>
            </a:r>
            <a:r>
              <a:rPr lang="vi-VN" sz="2400" b="1" dirty="0" err="1">
                <a:latin typeface="Cambria" panose="02040503050406030204" pitchFamily="18" charset="0"/>
                <a:ea typeface="Cambria" panose="02040503050406030204" pitchFamily="18" charset="0"/>
                <a:cs typeface="Arial"/>
              </a:rPr>
              <a:t>names</a:t>
            </a:r>
            <a:r>
              <a:rPr lang="vi-VN" sz="2400" b="1" dirty="0">
                <a:latin typeface="Cambria" panose="02040503050406030204" pitchFamily="18" charset="0"/>
                <a:ea typeface="Cambria" panose="02040503050406030204" pitchFamily="18" charset="0"/>
                <a:cs typeface="Arial"/>
              </a:rPr>
              <a:t>: </a:t>
            </a:r>
            <a:r>
              <a:rPr lang="vi-VN" sz="2400" dirty="0">
                <a:latin typeface="Cambria" panose="02040503050406030204" pitchFamily="18" charset="0"/>
                <a:ea typeface="Cambria" panose="02040503050406030204" pitchFamily="18" charset="0"/>
                <a:cs typeface="Arial"/>
              </a:rPr>
              <a:t>Trích xuất đặc trưng dựa trên các nguyên tử của tệp MP4.</a:t>
            </a:r>
            <a:endParaRPr lang="vi-VN" sz="2400" dirty="0">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err="1">
                <a:latin typeface="Cambria" panose="02040503050406030204" pitchFamily="18" charset="0"/>
                <a:ea typeface="Cambria" panose="02040503050406030204" pitchFamily="18" charset="0"/>
              </a:rPr>
              <a:t>Knowledge-based</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0" y="888840"/>
            <a:ext cx="8974054" cy="5595031"/>
          </a:xfrm>
        </p:spPr>
        <p:txBody>
          <a:bodyPr>
            <a:noAutofit/>
          </a:bodyPr>
          <a:lstStyle/>
          <a:p>
            <a:pPr algn="just"/>
            <a:r>
              <a:rPr lang="vi-VN" sz="2400" kern="100" dirty="0">
                <a:effectLst/>
                <a:latin typeface="Cambria" panose="02040503050406030204" pitchFamily="18" charset="0"/>
                <a:ea typeface="Cambria" panose="02040503050406030204" pitchFamily="18" charset="0"/>
                <a:cs typeface="Times New Roman" panose="02020603050405020304" pitchFamily="18" charset="0"/>
              </a:rPr>
              <a:t>Phương pháp này trích xuất các </a:t>
            </a:r>
            <a:r>
              <a:rPr lang="vi-VN" sz="2400" kern="100" dirty="0" err="1">
                <a:effectLst/>
                <a:latin typeface="Cambria" panose="02040503050406030204" pitchFamily="18" charset="0"/>
                <a:ea typeface="Cambria" panose="02040503050406030204" pitchFamily="18" charset="0"/>
                <a:cs typeface="Times New Roman" panose="02020603050405020304" pitchFamily="18" charset="0"/>
              </a:rPr>
              <a:t>metadata</a:t>
            </a:r>
            <a:r>
              <a:rPr lang="vi-VN" sz="2400" kern="100" dirty="0">
                <a:effectLst/>
                <a:latin typeface="Cambria" panose="02040503050406030204" pitchFamily="18" charset="0"/>
                <a:ea typeface="Cambria" panose="02040503050406030204" pitchFamily="18" charset="0"/>
                <a:cs typeface="Times New Roman" panose="02020603050405020304" pitchFamily="18" charset="0"/>
              </a:rPr>
              <a:t> </a:t>
            </a:r>
            <a:r>
              <a:rPr lang="vi-VN" sz="2400" dirty="0">
                <a:solidFill>
                  <a:srgbClr val="0D0D0D"/>
                </a:solidFill>
                <a:latin typeface="Cambria" panose="02040503050406030204" pitchFamily="18" charset="0"/>
                <a:ea typeface="Cambria" panose="02040503050406030204" pitchFamily="18" charset="0"/>
                <a:cs typeface="Arial" panose="020B0604020202020204"/>
              </a:rPr>
              <a:t>(ngôn ngữ, âm lượng, thương hiệu, thời gian tạo, thời lượng, khả năng tính toán, tỷ lệ mẫu, số lượng kênh, độ phân giải, …)</a:t>
            </a:r>
            <a:r>
              <a:rPr lang="vi-VN" sz="2400" kern="100" dirty="0">
                <a:effectLst/>
                <a:latin typeface="Cambria" panose="02040503050406030204" pitchFamily="18" charset="0"/>
                <a:ea typeface="Cambria" panose="02040503050406030204" pitchFamily="18" charset="0"/>
                <a:cs typeface="Times New Roman" panose="02020603050405020304" pitchFamily="18" charset="0"/>
              </a:rPr>
              <a:t> và </a:t>
            </a:r>
            <a:r>
              <a:rPr lang="vi-VN" sz="2400" kern="100" dirty="0" err="1">
                <a:effectLst/>
                <a:latin typeface="Cambria" panose="02040503050406030204" pitchFamily="18" charset="0"/>
                <a:ea typeface="Cambria" panose="02040503050406030204" pitchFamily="18" charset="0"/>
                <a:cs typeface="Times New Roman" panose="02020603050405020304" pitchFamily="18" charset="0"/>
              </a:rPr>
              <a:t>meta-features</a:t>
            </a:r>
            <a:r>
              <a:rPr lang="vi-VN" sz="2400" kern="100" dirty="0">
                <a:effectLst/>
                <a:latin typeface="Cambria" panose="02040503050406030204" pitchFamily="18" charset="0"/>
                <a:ea typeface="Cambria" panose="02040503050406030204" pitchFamily="18" charset="0"/>
                <a:cs typeface="Times New Roman" panose="02020603050405020304" pitchFamily="18" charset="0"/>
              </a:rPr>
              <a:t> (</a:t>
            </a:r>
            <a:r>
              <a:rPr lang="vi-VN" sz="2400" dirty="0">
                <a:solidFill>
                  <a:srgbClr val="0D0D0D"/>
                </a:solidFill>
                <a:latin typeface="Cambria" panose="02040503050406030204" pitchFamily="18" charset="0"/>
                <a:ea typeface="Cambria" panose="02040503050406030204" pitchFamily="18" charset="0"/>
                <a:cs typeface="Arial" panose="020B0604020202020204"/>
              </a:rPr>
              <a:t>kích thước tệp, mật độ, số lượng URL, kích thước nguyên tử cụ thể, tần số IP, </a:t>
            </a:r>
            <a:r>
              <a:rPr lang="vi-VN" sz="2400" dirty="0" err="1">
                <a:solidFill>
                  <a:srgbClr val="0D0D0D"/>
                </a:solidFill>
                <a:latin typeface="Cambria" panose="02040503050406030204" pitchFamily="18" charset="0"/>
                <a:ea typeface="Cambria" panose="02040503050406030204" pitchFamily="18" charset="0"/>
                <a:cs typeface="Arial" panose="020B0604020202020204"/>
              </a:rPr>
              <a:t>shell</a:t>
            </a:r>
            <a:r>
              <a:rPr lang="vi-VN" sz="2400" dirty="0">
                <a:solidFill>
                  <a:srgbClr val="0D0D0D"/>
                </a:solidFill>
                <a:latin typeface="Cambria" panose="02040503050406030204" pitchFamily="18" charset="0"/>
                <a:ea typeface="Cambria" panose="02040503050406030204" pitchFamily="18" charset="0"/>
                <a:cs typeface="Arial" panose="020B0604020202020204"/>
              </a:rPr>
              <a:t> </a:t>
            </a:r>
            <a:r>
              <a:rPr lang="vi-VN" sz="2400" dirty="0" err="1">
                <a:solidFill>
                  <a:srgbClr val="0D0D0D"/>
                </a:solidFill>
                <a:latin typeface="Cambria" panose="02040503050406030204" pitchFamily="18" charset="0"/>
                <a:ea typeface="Cambria" panose="02040503050406030204" pitchFamily="18" charset="0"/>
                <a:cs typeface="Arial" panose="020B0604020202020204"/>
              </a:rPr>
              <a:t>comment</a:t>
            </a:r>
            <a:r>
              <a:rPr lang="vi-VN" sz="2400" dirty="0">
                <a:solidFill>
                  <a:srgbClr val="0D0D0D"/>
                </a:solidFill>
                <a:latin typeface="Cambria" panose="02040503050406030204" pitchFamily="18" charset="0"/>
                <a:ea typeface="Cambria" panose="02040503050406030204" pitchFamily="18" charset="0"/>
                <a:cs typeface="Arial" panose="020B0604020202020204"/>
              </a:rPr>
              <a:t> đáng ngờ, …)</a:t>
            </a:r>
            <a:r>
              <a:rPr lang="vi-VN" sz="2400" kern="100" dirty="0">
                <a:effectLst/>
                <a:latin typeface="Cambria" panose="02040503050406030204" pitchFamily="18" charset="0"/>
                <a:ea typeface="Cambria" panose="02040503050406030204" pitchFamily="18" charset="0"/>
                <a:cs typeface="Times New Roman" panose="02020603050405020304" pitchFamily="18" charset="0"/>
              </a:rPr>
              <a:t>  của một tệp MP4 dựa trên danh sách các đặc trưng mà tác giả tổng hợp được từ các chuyên gia.   </a:t>
            </a:r>
            <a:endParaRPr lang="en-US" sz="2400" kern="100" dirty="0">
              <a:effectLst/>
              <a:latin typeface="Cambria" panose="02040503050406030204" pitchFamily="18" charset="0"/>
              <a:ea typeface="Cambria" panose="02040503050406030204" pitchFamily="18" charset="0"/>
              <a:cs typeface="Times New Roman" panose="02020603050405020304" pitchFamily="18" charset="0"/>
            </a:endParaRPr>
          </a:p>
          <a:p>
            <a:pPr algn="just"/>
            <a:endParaRPr lang="vi-VN" sz="2400" kern="100" dirty="0">
              <a:effectLst/>
              <a:latin typeface="Cambria" panose="02040503050406030204" pitchFamily="18" charset="0"/>
              <a:ea typeface="Cambria" panose="02040503050406030204" pitchFamily="18" charset="0"/>
              <a:cs typeface="Times New Roman" panose="02020603050405020304" pitchFamily="18" charset="0"/>
            </a:endParaRPr>
          </a:p>
          <a:p>
            <a:pPr algn="just"/>
            <a:r>
              <a:rPr lang="vi-VN" sz="2400" kern="100" dirty="0">
                <a:effectLst/>
                <a:latin typeface="Cambria" panose="02040503050406030204" pitchFamily="18" charset="0"/>
                <a:ea typeface="Cambria" panose="02040503050406030204" pitchFamily="18" charset="0"/>
                <a:cs typeface="Times New Roman" panose="02020603050405020304" pitchFamily="18" charset="0"/>
              </a:rPr>
              <a:t>Tác giả tổng hợp được 243 đặc trưng cho phương pháp này, danh sách các đặc trưng của phương pháp được tác giả để trong phần Phụ lục của bài báo.</a:t>
            </a:r>
            <a:endParaRPr lang="en-US" sz="2400" kern="100" dirty="0">
              <a:effectLst/>
              <a:latin typeface="Cambria" panose="02040503050406030204" pitchFamily="18" charset="0"/>
              <a:ea typeface="Cambria" panose="02040503050406030204" pitchFamily="18" charset="0"/>
              <a:cs typeface="Times New Roman" panose="02020603050405020304" pitchFamily="18" charset="0"/>
            </a:endParaRPr>
          </a:p>
          <a:p>
            <a:pPr algn="just"/>
            <a:endParaRPr lang="vi-VN" sz="2400" kern="100" dirty="0">
              <a:effectLst/>
              <a:latin typeface="Cambria" panose="02040503050406030204" pitchFamily="18" charset="0"/>
              <a:ea typeface="Cambria" panose="02040503050406030204" pitchFamily="18" charset="0"/>
              <a:cs typeface="Times New Roman" panose="02020603050405020304" pitchFamily="18" charset="0"/>
            </a:endParaRPr>
          </a:p>
          <a:p>
            <a:pPr algn="just"/>
            <a:r>
              <a:rPr lang="vi-VN" sz="2400" kern="100" dirty="0">
                <a:effectLst/>
                <a:latin typeface="Cambria" panose="02040503050406030204" pitchFamily="18" charset="0"/>
                <a:ea typeface="Cambria" panose="02040503050406030204" pitchFamily="18" charset="0"/>
                <a:cs typeface="Times New Roman" panose="02020603050405020304" pitchFamily="18" charset="0"/>
              </a:rPr>
              <a:t>Ý tưởng của phương pháp này là dựa trên kiến thức đã biết từ các chuyên gia để phân biệt mẫu độc hại và mẫu lành tính</a:t>
            </a:r>
          </a:p>
        </p:txBody>
      </p:sp>
      <p:sp>
        <p:nvSpPr>
          <p:cNvPr id="4" name="Slide Number Placeholder 3"/>
          <p:cNvSpPr>
            <a:spLocks noGrp="1"/>
          </p:cNvSpPr>
          <p:nvPr>
            <p:ph type="sldNum" sz="quarter" idx="12"/>
          </p:nvPr>
        </p:nvSpPr>
        <p:spPr/>
        <p:txBody>
          <a:bodyPr/>
          <a:lstStyle/>
          <a:p>
            <a:fld id="{B487F271-60DF-4592-BB7F-B45BB4441AA9}" type="slidenum">
              <a:rPr lang="en-US" smtClean="0"/>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err="1">
                <a:latin typeface="Cambria" panose="02040503050406030204" pitchFamily="18" charset="0"/>
                <a:ea typeface="Cambria" panose="02040503050406030204" pitchFamily="18" charset="0"/>
              </a:rPr>
              <a:t>Knowledge-based</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0" y="888840"/>
            <a:ext cx="8974054" cy="5595031"/>
          </a:xfrm>
        </p:spPr>
        <p:txBody>
          <a:bodyPr>
            <a:noAutofit/>
          </a:bodyPr>
          <a:lstStyle/>
          <a:p>
            <a:pPr algn="just"/>
            <a:r>
              <a:rPr lang="vi-VN" sz="2400" kern="100" dirty="0">
                <a:latin typeface="Cambria" panose="02040503050406030204" pitchFamily="18" charset="0"/>
                <a:ea typeface="Cambria" panose="02040503050406030204" pitchFamily="18" charset="0"/>
                <a:cs typeface="Times New Roman" panose="02020603050405020304" pitchFamily="18" charset="0"/>
              </a:rPr>
              <a:t>Phương pháp trích xuất đặc trưng </a:t>
            </a:r>
            <a:r>
              <a:rPr lang="vi-VN" sz="2400" kern="100" dirty="0" err="1">
                <a:latin typeface="Cambria" panose="02040503050406030204" pitchFamily="18" charset="0"/>
                <a:ea typeface="Cambria" panose="02040503050406030204" pitchFamily="18" charset="0"/>
                <a:cs typeface="Times New Roman" panose="02020603050405020304" pitchFamily="18" charset="0"/>
              </a:rPr>
              <a:t>Knowledge-based</a:t>
            </a:r>
            <a:r>
              <a:rPr lang="vi-VN" sz="2400" kern="100" dirty="0">
                <a:latin typeface="Cambria" panose="02040503050406030204" pitchFamily="18" charset="0"/>
                <a:ea typeface="Cambria" panose="02040503050406030204" pitchFamily="18" charset="0"/>
                <a:cs typeface="Times New Roman" panose="02020603050405020304" pitchFamily="18" charset="0"/>
              </a:rPr>
              <a:t> do nhóm thiết kế bám theo ý tưởng của tác giả, trích xuất 243 đặc trưng được tác giả tổng hợp từ một </a:t>
            </a:r>
            <a:r>
              <a:rPr lang="vi-VN" sz="2400" kern="100" dirty="0" err="1">
                <a:latin typeface="Cambria" panose="02040503050406030204" pitchFamily="18" charset="0"/>
                <a:ea typeface="Cambria" panose="02040503050406030204" pitchFamily="18" charset="0"/>
                <a:cs typeface="Times New Roman" panose="02020603050405020304" pitchFamily="18" charset="0"/>
              </a:rPr>
              <a:t>file</a:t>
            </a:r>
            <a:r>
              <a:rPr lang="vi-VN" sz="2400" kern="100" dirty="0">
                <a:latin typeface="Cambria" panose="02040503050406030204" pitchFamily="18" charset="0"/>
                <a:ea typeface="Cambria" panose="02040503050406030204" pitchFamily="18" charset="0"/>
                <a:cs typeface="Times New Roman" panose="02020603050405020304" pitchFamily="18" charset="0"/>
              </a:rPr>
              <a:t> MP4.</a:t>
            </a:r>
            <a:endParaRPr lang="vi-VN" sz="2400" kern="100" dirty="0">
              <a:effectLst/>
              <a:latin typeface="Cambria" panose="02040503050406030204" pitchFamily="18" charset="0"/>
              <a:ea typeface="Cambria" panose="02040503050406030204" pitchFamily="18" charset="0"/>
              <a:cs typeface="Times New Roman" panose="02020603050405020304" pitchFamily="18" charset="0"/>
            </a:endParaRPr>
          </a:p>
          <a:p>
            <a:pPr algn="just"/>
            <a:endParaRPr lang="en-US" sz="2400" kern="100" dirty="0">
              <a:effectLst/>
              <a:latin typeface="Cambria" panose="02040503050406030204" pitchFamily="18" charset="0"/>
              <a:ea typeface="Cambria" panose="02040503050406030204" pitchFamily="18" charset="0"/>
              <a:cs typeface="Times New Roman" panose="02020603050405020304" pitchFamily="18" charset="0"/>
            </a:endParaRPr>
          </a:p>
          <a:p>
            <a:pPr algn="just"/>
            <a:r>
              <a:rPr lang="vi-VN" sz="2400" kern="100" dirty="0">
                <a:effectLst/>
                <a:latin typeface="Cambria" panose="02040503050406030204" pitchFamily="18" charset="0"/>
                <a:ea typeface="Cambria" panose="02040503050406030204" pitchFamily="18" charset="0"/>
                <a:cs typeface="Times New Roman" panose="02020603050405020304" pitchFamily="18" charset="0"/>
              </a:rPr>
              <a:t>Giải thích về mặt kỹ thuật cách trích xuất đặc trưng </a:t>
            </a:r>
            <a:r>
              <a:rPr lang="vi-VN" sz="2400" kern="100" dirty="0" err="1">
                <a:effectLst/>
                <a:latin typeface="Cambria" panose="02040503050406030204" pitchFamily="18" charset="0"/>
                <a:ea typeface="Cambria" panose="02040503050406030204" pitchFamily="18" charset="0"/>
                <a:cs typeface="Times New Roman" panose="02020603050405020304" pitchFamily="18" charset="0"/>
              </a:rPr>
              <a:t>Knowledge-based</a:t>
            </a:r>
            <a:r>
              <a:rPr lang="vi-VN" sz="2400" kern="100" dirty="0">
                <a:effectLst/>
                <a:latin typeface="Cambria" panose="02040503050406030204" pitchFamily="18" charset="0"/>
                <a:ea typeface="Cambria" panose="02040503050406030204" pitchFamily="18" charset="0"/>
                <a:cs typeface="Times New Roman" panose="02020603050405020304" pitchFamily="18" charset="0"/>
              </a:rPr>
              <a:t> của nhóm: </a:t>
            </a:r>
          </a:p>
          <a:p>
            <a:pPr lvl="1" algn="just"/>
            <a:r>
              <a:rPr lang="vi-VN" sz="2200" kern="100" dirty="0">
                <a:effectLst/>
                <a:latin typeface="Cambria" panose="02040503050406030204" pitchFamily="18" charset="0"/>
                <a:ea typeface="Cambria" panose="02040503050406030204" pitchFamily="18" charset="0"/>
                <a:cs typeface="Times New Roman" panose="02020603050405020304" pitchFamily="18" charset="0"/>
              </a:rPr>
              <a:t>Dùng thư viện pymp4 để trích xuất các </a:t>
            </a:r>
            <a:r>
              <a:rPr lang="vi-VN" sz="2200" kern="100" dirty="0" err="1">
                <a:effectLst/>
                <a:latin typeface="Cambria" panose="02040503050406030204" pitchFamily="18" charset="0"/>
                <a:ea typeface="Cambria" panose="02040503050406030204" pitchFamily="18" charset="0"/>
                <a:cs typeface="Times New Roman" panose="02020603050405020304" pitchFamily="18" charset="0"/>
              </a:rPr>
              <a:t>box</a:t>
            </a:r>
            <a:r>
              <a:rPr lang="vi-VN" sz="2200" kern="100" dirty="0">
                <a:effectLst/>
                <a:latin typeface="Cambria" panose="02040503050406030204" pitchFamily="18" charset="0"/>
                <a:ea typeface="Cambria" panose="02040503050406030204" pitchFamily="18" charset="0"/>
                <a:cs typeface="Times New Roman" panose="02020603050405020304" pitchFamily="18" charset="0"/>
              </a:rPr>
              <a:t> của một tệp MP4.</a:t>
            </a:r>
          </a:p>
          <a:p>
            <a:pPr lvl="1" algn="just"/>
            <a:r>
              <a:rPr lang="vi-VN" sz="2200" kern="100" dirty="0">
                <a:latin typeface="Cambria" panose="02040503050406030204" pitchFamily="18" charset="0"/>
                <a:ea typeface="Cambria" panose="02040503050406030204" pitchFamily="18" charset="0"/>
                <a:cs typeface="Times New Roman" panose="02020603050405020304" pitchFamily="18" charset="0"/>
              </a:rPr>
              <a:t>Các đặc trưng hầu hết đều có thể trích xuất dựa trên các </a:t>
            </a:r>
            <a:r>
              <a:rPr lang="vi-VN" sz="2200" kern="100" dirty="0" err="1">
                <a:latin typeface="Cambria" panose="02040503050406030204" pitchFamily="18" charset="0"/>
                <a:ea typeface="Cambria" panose="02040503050406030204" pitchFamily="18" charset="0"/>
                <a:cs typeface="Times New Roman" panose="02020603050405020304" pitchFamily="18" charset="0"/>
              </a:rPr>
              <a:t>box</a:t>
            </a:r>
            <a:r>
              <a:rPr lang="vi-VN" sz="2200" kern="100" dirty="0">
                <a:latin typeface="Cambria" panose="02040503050406030204" pitchFamily="18" charset="0"/>
                <a:ea typeface="Cambria" panose="02040503050406030204" pitchFamily="18" charset="0"/>
                <a:cs typeface="Times New Roman" panose="02020603050405020304" pitchFamily="18" charset="0"/>
              </a:rPr>
              <a:t> này như </a:t>
            </a:r>
            <a:r>
              <a:rPr lang="en-US" sz="2200" kern="100" dirty="0">
                <a:latin typeface="Cambria" panose="02040503050406030204" pitchFamily="18" charset="0"/>
                <a:ea typeface="Cambria" panose="02040503050406030204" pitchFamily="18" charset="0"/>
                <a:cs typeface="Times New Roman" panose="02020603050405020304" pitchFamily="18" charset="0"/>
              </a:rPr>
              <a:t>M</a:t>
            </a:r>
            <a:r>
              <a:rPr lang="vi-VN" sz="2200" kern="100" dirty="0" err="1">
                <a:latin typeface="Cambria" panose="02040503050406030204" pitchFamily="18" charset="0"/>
                <a:ea typeface="Cambria" panose="02040503050406030204" pitchFamily="18" charset="0"/>
                <a:cs typeface="Times New Roman" panose="02020603050405020304" pitchFamily="18" charset="0"/>
              </a:rPr>
              <a:t>ajor</a:t>
            </a:r>
            <a:r>
              <a:rPr lang="en-US" sz="2200" kern="100" dirty="0">
                <a:latin typeface="Cambria" panose="02040503050406030204" pitchFamily="18" charset="0"/>
                <a:ea typeface="Cambria" panose="02040503050406030204" pitchFamily="18" charset="0"/>
                <a:cs typeface="Times New Roman" panose="02020603050405020304" pitchFamily="18" charset="0"/>
              </a:rPr>
              <a:t> B</a:t>
            </a:r>
            <a:r>
              <a:rPr lang="vi-VN" sz="2200" kern="100" dirty="0" err="1">
                <a:latin typeface="Cambria" panose="02040503050406030204" pitchFamily="18" charset="0"/>
                <a:ea typeface="Cambria" panose="02040503050406030204" pitchFamily="18" charset="0"/>
                <a:cs typeface="Times New Roman" panose="02020603050405020304" pitchFamily="18" charset="0"/>
              </a:rPr>
              <a:t>rand</a:t>
            </a:r>
            <a:r>
              <a:rPr lang="vi-VN" sz="2200" kern="100" dirty="0">
                <a:latin typeface="Cambria" panose="02040503050406030204" pitchFamily="18" charset="0"/>
                <a:ea typeface="Cambria" panose="02040503050406030204" pitchFamily="18" charset="0"/>
                <a:cs typeface="Times New Roman" panose="02020603050405020304" pitchFamily="18" charset="0"/>
              </a:rPr>
              <a:t>, </a:t>
            </a:r>
            <a:r>
              <a:rPr lang="vi-VN" sz="2200" kern="100" dirty="0" err="1">
                <a:latin typeface="Cambria" panose="02040503050406030204" pitchFamily="18" charset="0"/>
                <a:ea typeface="Cambria" panose="02040503050406030204" pitchFamily="18" charset="0"/>
                <a:cs typeface="Times New Roman" panose="02020603050405020304" pitchFamily="18" charset="0"/>
              </a:rPr>
              <a:t>duration</a:t>
            </a:r>
            <a:r>
              <a:rPr lang="vi-VN" sz="2200" kern="100" dirty="0">
                <a:latin typeface="Cambria" panose="02040503050406030204" pitchFamily="18" charset="0"/>
                <a:ea typeface="Cambria" panose="02040503050406030204" pitchFamily="18" charset="0"/>
                <a:cs typeface="Times New Roman" panose="02020603050405020304" pitchFamily="18" charset="0"/>
              </a:rPr>
              <a:t>, </a:t>
            </a:r>
            <a:r>
              <a:rPr lang="en-US" sz="2200" kern="100" dirty="0">
                <a:latin typeface="Cambria" panose="02040503050406030204" pitchFamily="18" charset="0"/>
                <a:ea typeface="Cambria" panose="02040503050406030204" pitchFamily="18" charset="0"/>
                <a:cs typeface="Times New Roman" panose="02020603050405020304" pitchFamily="18" charset="0"/>
              </a:rPr>
              <a:t>C</a:t>
            </a:r>
            <a:r>
              <a:rPr lang="vi-VN" sz="2200" kern="100" dirty="0" err="1">
                <a:latin typeface="Cambria" panose="02040503050406030204" pitchFamily="18" charset="0"/>
                <a:ea typeface="Cambria" panose="02040503050406030204" pitchFamily="18" charset="0"/>
                <a:cs typeface="Times New Roman" panose="02020603050405020304" pitchFamily="18" charset="0"/>
              </a:rPr>
              <a:t>ompatible</a:t>
            </a:r>
            <a:r>
              <a:rPr lang="en-US" sz="2200" kern="100" dirty="0">
                <a:latin typeface="Cambria" panose="02040503050406030204" pitchFamily="18" charset="0"/>
                <a:ea typeface="Cambria" panose="02040503050406030204" pitchFamily="18" charset="0"/>
                <a:cs typeface="Times New Roman" panose="02020603050405020304" pitchFamily="18" charset="0"/>
              </a:rPr>
              <a:t> B</a:t>
            </a:r>
            <a:r>
              <a:rPr lang="vi-VN" sz="2200" kern="100" dirty="0" err="1">
                <a:latin typeface="Cambria" panose="02040503050406030204" pitchFamily="18" charset="0"/>
                <a:ea typeface="Cambria" panose="02040503050406030204" pitchFamily="18" charset="0"/>
                <a:cs typeface="Times New Roman" panose="02020603050405020304" pitchFamily="18" charset="0"/>
              </a:rPr>
              <a:t>rands</a:t>
            </a:r>
            <a:r>
              <a:rPr lang="vi-VN" sz="2200" kern="100" dirty="0">
                <a:latin typeface="Cambria" panose="02040503050406030204" pitchFamily="18" charset="0"/>
                <a:ea typeface="Cambria" panose="02040503050406030204" pitchFamily="18" charset="0"/>
                <a:cs typeface="Times New Roman" panose="02020603050405020304" pitchFamily="18" charset="0"/>
              </a:rPr>
              <a:t>, …</a:t>
            </a:r>
          </a:p>
          <a:p>
            <a:pPr lvl="1" algn="just"/>
            <a:r>
              <a:rPr lang="vi-VN" sz="2200" kern="100" dirty="0">
                <a:latin typeface="Cambria" panose="02040503050406030204" pitchFamily="18" charset="0"/>
                <a:ea typeface="Cambria" panose="02040503050406030204" pitchFamily="18" charset="0"/>
                <a:cs typeface="Times New Roman" panose="02020603050405020304" pitchFamily="18" charset="0"/>
              </a:rPr>
              <a:t>Với các đặc trưng không thể trích xuất từ các </a:t>
            </a:r>
            <a:r>
              <a:rPr lang="vi-VN" sz="2200" kern="100" dirty="0" err="1">
                <a:latin typeface="Cambria" panose="02040503050406030204" pitchFamily="18" charset="0"/>
                <a:ea typeface="Cambria" panose="02040503050406030204" pitchFamily="18" charset="0"/>
                <a:cs typeface="Times New Roman" panose="02020603050405020304" pitchFamily="18" charset="0"/>
              </a:rPr>
              <a:t>box</a:t>
            </a:r>
            <a:r>
              <a:rPr lang="vi-VN" sz="2200" kern="100" dirty="0">
                <a:latin typeface="Cambria" panose="02040503050406030204" pitchFamily="18" charset="0"/>
                <a:ea typeface="Cambria" panose="02040503050406030204" pitchFamily="18" charset="0"/>
                <a:cs typeface="Times New Roman" panose="02020603050405020304" pitchFamily="18" charset="0"/>
              </a:rPr>
              <a:t> (</a:t>
            </a:r>
            <a:r>
              <a:rPr lang="vi-VN" sz="2200" kern="100" dirty="0" err="1">
                <a:latin typeface="Cambria" panose="02040503050406030204" pitchFamily="18" charset="0"/>
                <a:ea typeface="Cambria" panose="02040503050406030204" pitchFamily="18" charset="0"/>
                <a:cs typeface="Times New Roman" panose="02020603050405020304" pitchFamily="18" charset="0"/>
              </a:rPr>
              <a:t>binSh</a:t>
            </a:r>
            <a:r>
              <a:rPr lang="vi-VN" sz="2200" kern="100" dirty="0">
                <a:latin typeface="Cambria" panose="02040503050406030204" pitchFamily="18" charset="0"/>
                <a:ea typeface="Cambria" panose="02040503050406030204" pitchFamily="18" charset="0"/>
                <a:cs typeface="Times New Roman" panose="02020603050405020304" pitchFamily="18" charset="0"/>
              </a:rPr>
              <a:t> </a:t>
            </a:r>
            <a:r>
              <a:rPr lang="vi-VN" sz="2200" kern="100" dirty="0" err="1">
                <a:latin typeface="Cambria" panose="02040503050406030204" pitchFamily="18" charset="0"/>
                <a:ea typeface="Cambria" panose="02040503050406030204" pitchFamily="18" charset="0"/>
                <a:cs typeface="Times New Roman" panose="02020603050405020304" pitchFamily="18" charset="0"/>
              </a:rPr>
              <a:t>count</a:t>
            </a:r>
            <a:r>
              <a:rPr lang="en-US" sz="2200" kern="100" dirty="0">
                <a:latin typeface="Cambria" panose="02040503050406030204" pitchFamily="18" charset="0"/>
                <a:ea typeface="Cambria" panose="02040503050406030204" pitchFamily="18" charset="0"/>
                <a:cs typeface="Times New Roman" panose="02020603050405020304" pitchFamily="18" charset="0"/>
              </a:rPr>
              <a:t>, system count, …</a:t>
            </a:r>
            <a:r>
              <a:rPr lang="vi-VN" sz="2200" kern="100" dirty="0">
                <a:latin typeface="Cambria" panose="02040503050406030204" pitchFamily="18" charset="0"/>
                <a:ea typeface="Cambria" panose="02040503050406030204" pitchFamily="18" charset="0"/>
                <a:cs typeface="Times New Roman" panose="02020603050405020304" pitchFamily="18" charset="0"/>
              </a:rPr>
              <a:t>) và không rõ nghĩa</a:t>
            </a:r>
            <a:r>
              <a:rPr lang="en-US" sz="2200" kern="100" dirty="0">
                <a:latin typeface="Cambria" panose="02040503050406030204" pitchFamily="18" charset="0"/>
                <a:ea typeface="Cambria" panose="02040503050406030204" pitchFamily="18" charset="0"/>
                <a:cs typeface="Times New Roman" panose="02020603050405020304" pitchFamily="18" charset="0"/>
              </a:rPr>
              <a:t> (</a:t>
            </a:r>
            <a:r>
              <a:rPr lang="en-US" sz="2200" kern="100" dirty="0" err="1">
                <a:latin typeface="Cambria" panose="02040503050406030204" pitchFamily="18" charset="0"/>
                <a:ea typeface="Cambria" panose="02040503050406030204" pitchFamily="18" charset="0"/>
                <a:cs typeface="Times New Roman" panose="02020603050405020304" pitchFamily="18" charset="0"/>
              </a:rPr>
              <a:t>FirstQ.uerterAsTextMean</a:t>
            </a:r>
            <a:r>
              <a:rPr lang="en-US" sz="2200" kern="100" dirty="0">
                <a:latin typeface="Cambria" panose="02040503050406030204" pitchFamily="18" charset="0"/>
                <a:ea typeface="Cambria" panose="02040503050406030204" pitchFamily="18" charset="0"/>
                <a:cs typeface="Times New Roman" panose="02020603050405020304" pitchFamily="18" charset="0"/>
              </a:rPr>
              <a:t>, …)</a:t>
            </a:r>
            <a:r>
              <a:rPr lang="vi-VN" sz="2200" kern="100" dirty="0">
                <a:latin typeface="Cambria" panose="02040503050406030204" pitchFamily="18" charset="0"/>
                <a:ea typeface="Cambria" panose="02040503050406030204" pitchFamily="18" charset="0"/>
                <a:cs typeface="Times New Roman" panose="02020603050405020304" pitchFamily="18" charset="0"/>
              </a:rPr>
              <a:t>, nhóm sẽ cố </a:t>
            </a:r>
            <a:r>
              <a:rPr lang="vi-VN" sz="2200" kern="100" dirty="0" err="1">
                <a:latin typeface="Cambria" panose="02040503050406030204" pitchFamily="18" charset="0"/>
                <a:ea typeface="Cambria" panose="02040503050406030204" pitchFamily="18" charset="0"/>
                <a:cs typeface="Times New Roman" panose="02020603050405020304" pitchFamily="18" charset="0"/>
              </a:rPr>
              <a:t>gằng</a:t>
            </a:r>
            <a:r>
              <a:rPr lang="vi-VN" sz="2200" kern="100" dirty="0">
                <a:latin typeface="Cambria" panose="02040503050406030204" pitchFamily="18" charset="0"/>
                <a:ea typeface="Cambria" panose="02040503050406030204" pitchFamily="18" charset="0"/>
                <a:cs typeface="Times New Roman" panose="02020603050405020304" pitchFamily="18" charset="0"/>
              </a:rPr>
              <a:t> lý giải theo hướng nhóm hiểu được và xây dựng các giải thuật để trích xuất nó.</a:t>
            </a:r>
          </a:p>
          <a:p>
            <a:pPr lvl="1" algn="just"/>
            <a:endParaRPr lang="vi-VN" sz="2000" kern="100" dirty="0">
              <a:effectLst/>
              <a:latin typeface="Cambria" panose="02040503050406030204" pitchFamily="18" charset="0"/>
              <a:ea typeface="Cambria" panose="020405030504060302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16</a:t>
            </a:fld>
            <a:endParaRPr lang="en-US"/>
          </a:p>
        </p:txBody>
      </p:sp>
    </p:spTree>
    <p:extLst>
      <p:ext uri="{BB962C8B-B14F-4D97-AF65-F5344CB8AC3E}">
        <p14:creationId xmlns:p14="http://schemas.microsoft.com/office/powerpoint/2010/main" val="210913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err="1">
                <a:latin typeface="Cambria" panose="02040503050406030204" pitchFamily="18" charset="0"/>
                <a:ea typeface="Cambria" panose="02040503050406030204" pitchFamily="18" charset="0"/>
              </a:rPr>
              <a:t>Atom</a:t>
            </a:r>
            <a:r>
              <a:rPr lang="vi-VN" dirty="0">
                <a:latin typeface="Cambria" panose="02040503050406030204" pitchFamily="18" charset="0"/>
                <a:ea typeface="Cambria" panose="02040503050406030204" pitchFamily="18" charset="0"/>
              </a:rPr>
              <a:t> </a:t>
            </a:r>
            <a:r>
              <a:rPr lang="vi-VN" dirty="0" err="1">
                <a:latin typeface="Cambria" panose="02040503050406030204" pitchFamily="18" charset="0"/>
                <a:ea typeface="Cambria" panose="02040503050406030204" pitchFamily="18" charset="0"/>
              </a:rPr>
              <a:t>structural</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0" y="856508"/>
            <a:ext cx="6642465" cy="5627363"/>
          </a:xfrm>
        </p:spPr>
        <p:txBody>
          <a:bodyPr vert="horz" lIns="91440" tIns="45720" rIns="91440" bIns="45720" rtlCol="0" anchor="t">
            <a:noAutofit/>
          </a:bodyPr>
          <a:lstStyle/>
          <a:p>
            <a:pPr marL="292735" indent="-292735" algn="just" defTabSz="385445">
              <a:lnSpc>
                <a:spcPct val="100000"/>
              </a:lnSpc>
              <a:spcBef>
                <a:spcPts val="2700"/>
              </a:spcBef>
              <a:defRPr sz="1800"/>
            </a:pPr>
            <a:r>
              <a:rPr lang="vi-VN" sz="2400" kern="100" dirty="0">
                <a:effectLst/>
                <a:latin typeface="Cambria"/>
                <a:ea typeface="Cambria"/>
                <a:cs typeface="Times New Roman"/>
              </a:rPr>
              <a:t>Phương</a:t>
            </a:r>
            <a:r>
              <a:rPr lang="vi-VN" sz="2400" dirty="0">
                <a:latin typeface="Cambria"/>
                <a:ea typeface="Cambria"/>
                <a:cs typeface="Arial"/>
              </a:rPr>
              <a:t> pháp này trích xuất các đường dẫn phân cấp các nguyên tử trong tệp MP4. Thông tin mà phương pháp này trích xuất đó là vị trí (phân cấp) và sự xuất hiện ở vị trí đó của các </a:t>
            </a:r>
            <a:r>
              <a:rPr lang="vi-VN" sz="2400" dirty="0" err="1">
                <a:latin typeface="Cambria"/>
                <a:ea typeface="Cambria"/>
                <a:cs typeface="Arial"/>
              </a:rPr>
              <a:t>box</a:t>
            </a:r>
            <a:r>
              <a:rPr lang="vi-VN" sz="2400" dirty="0">
                <a:latin typeface="Cambria"/>
                <a:ea typeface="Cambria"/>
                <a:cs typeface="Arial"/>
              </a:rPr>
              <a:t>.</a:t>
            </a:r>
          </a:p>
          <a:p>
            <a:pPr marL="292735" indent="-292735" algn="just" defTabSz="385445">
              <a:lnSpc>
                <a:spcPct val="100000"/>
              </a:lnSpc>
              <a:spcBef>
                <a:spcPts val="2700"/>
              </a:spcBef>
              <a:defRPr sz="1800"/>
            </a:pPr>
            <a:endParaRPr lang="vi-VN" sz="2400" dirty="0">
              <a:latin typeface="Cambria" panose="02040503050406030204" pitchFamily="18" charset="0"/>
              <a:ea typeface="Cambria" panose="02040503050406030204" pitchFamily="18" charset="0"/>
            </a:endParaRPr>
          </a:p>
          <a:p>
            <a:pPr marL="292735" indent="-292735" algn="just" defTabSz="385445">
              <a:lnSpc>
                <a:spcPct val="100000"/>
              </a:lnSpc>
              <a:spcBef>
                <a:spcPts val="2700"/>
              </a:spcBef>
              <a:defRPr sz="1800"/>
            </a:pPr>
            <a:r>
              <a:rPr lang="vi-VN" sz="2400" dirty="0">
                <a:latin typeface="Cambria"/>
                <a:ea typeface="Cambria"/>
                <a:cs typeface="Arial"/>
              </a:rPr>
              <a:t>Ý tưởng của phương pháp này là dựa trên sự khác biệt về cấu trúc các nguyên tử ( hay </a:t>
            </a:r>
            <a:r>
              <a:rPr lang="vi-VN" sz="2400" dirty="0" err="1">
                <a:latin typeface="Cambria"/>
                <a:ea typeface="Cambria"/>
                <a:cs typeface="Arial"/>
              </a:rPr>
              <a:t>box</a:t>
            </a:r>
            <a:r>
              <a:rPr lang="vi-VN" sz="2400" dirty="0">
                <a:latin typeface="Cambria"/>
                <a:ea typeface="Cambria"/>
                <a:cs typeface="Arial"/>
              </a:rPr>
              <a:t>) để phân biệt MP4 độc hại và lành tính.</a:t>
            </a:r>
          </a:p>
        </p:txBody>
      </p:sp>
      <p:sp>
        <p:nvSpPr>
          <p:cNvPr id="4" name="Slide Number Placeholder 3"/>
          <p:cNvSpPr>
            <a:spLocks noGrp="1"/>
          </p:cNvSpPr>
          <p:nvPr>
            <p:ph type="sldNum" sz="quarter" idx="12"/>
          </p:nvPr>
        </p:nvSpPr>
        <p:spPr/>
        <p:txBody>
          <a:bodyPr/>
          <a:lstStyle/>
          <a:p>
            <a:fld id="{B487F271-60DF-4592-BB7F-B45BB4441AA9}" type="slidenum">
              <a:rPr lang="en-US" smtClean="0"/>
              <a:t>17</a:t>
            </a:fld>
            <a:endParaRPr lang="en-US"/>
          </a:p>
        </p:txBody>
      </p:sp>
      <p:pic>
        <p:nvPicPr>
          <p:cNvPr id="5" name="Hình ảnh 4" descr="Ảnh có chứa văn bản, Phông chữ, ảnh chụp màn hình, tài liệu&#10;&#10;Mô tả được tự động tạo">
            <a:extLst>
              <a:ext uri="{FF2B5EF4-FFF2-40B4-BE49-F238E27FC236}">
                <a16:creationId xmlns:a16="http://schemas.microsoft.com/office/drawing/2014/main" id="{7D83218A-3E16-A907-EDFD-EA0D460EB8A3}"/>
              </a:ext>
            </a:extLst>
          </p:cNvPr>
          <p:cNvPicPr>
            <a:picLocks noChangeAspect="1"/>
          </p:cNvPicPr>
          <p:nvPr/>
        </p:nvPicPr>
        <p:blipFill>
          <a:blip r:embed="rId2"/>
          <a:stretch>
            <a:fillRect/>
          </a:stretch>
        </p:blipFill>
        <p:spPr>
          <a:xfrm>
            <a:off x="6641001" y="866775"/>
            <a:ext cx="2505075" cy="512445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err="1">
                <a:latin typeface="Cambria" panose="02040503050406030204" pitchFamily="18" charset="0"/>
                <a:ea typeface="Cambria" panose="02040503050406030204" pitchFamily="18" charset="0"/>
              </a:rPr>
              <a:t>Atom</a:t>
            </a:r>
            <a:r>
              <a:rPr lang="vi-VN" dirty="0">
                <a:latin typeface="Cambria" panose="02040503050406030204" pitchFamily="18" charset="0"/>
                <a:ea typeface="Cambria" panose="02040503050406030204" pitchFamily="18" charset="0"/>
              </a:rPr>
              <a:t> </a:t>
            </a:r>
            <a:r>
              <a:rPr lang="vi-VN" dirty="0" err="1">
                <a:latin typeface="Cambria" panose="02040503050406030204" pitchFamily="18" charset="0"/>
                <a:ea typeface="Cambria" panose="02040503050406030204" pitchFamily="18" charset="0"/>
              </a:rPr>
              <a:t>structural</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0" y="849996"/>
            <a:ext cx="8974054" cy="5633875"/>
          </a:xfrm>
        </p:spPr>
        <p:txBody>
          <a:bodyPr vert="horz" lIns="91440" tIns="45720" rIns="91440" bIns="45720" rtlCol="0" anchor="t">
            <a:noAutofit/>
          </a:bodyPr>
          <a:lstStyle/>
          <a:p>
            <a:pPr algn="just"/>
            <a:r>
              <a:rPr lang="vi-VN" sz="2400" kern="100" dirty="0">
                <a:effectLst/>
                <a:latin typeface="Cambria" panose="02040503050406030204" pitchFamily="18" charset="0"/>
                <a:ea typeface="Cambria" panose="02040503050406030204" pitchFamily="18" charset="0"/>
                <a:cs typeface="Times New Roman" panose="02020603050405020304" pitchFamily="18" charset="0"/>
              </a:rPr>
              <a:t>Nhóm thiết kế giai đoạn trích xuất đặc trưng cho phương pháp như sau:</a:t>
            </a:r>
          </a:p>
          <a:p>
            <a:pPr lvl="1" algn="just"/>
            <a:r>
              <a:rPr lang="vi-VN" sz="2200" kern="100" dirty="0">
                <a:effectLst/>
                <a:latin typeface="Cambria" panose="02040503050406030204" pitchFamily="18" charset="0"/>
                <a:ea typeface="Cambria" panose="02040503050406030204" pitchFamily="18" charset="0"/>
                <a:cs typeface="Times New Roman" panose="02020603050405020304" pitchFamily="18" charset="0"/>
              </a:rPr>
              <a:t>Dùng thư viện pymp4 để trích xuất các </a:t>
            </a:r>
            <a:r>
              <a:rPr lang="vi-VN" sz="2200" kern="100" dirty="0" err="1">
                <a:effectLst/>
                <a:latin typeface="Cambria" panose="02040503050406030204" pitchFamily="18" charset="0"/>
                <a:ea typeface="Cambria" panose="02040503050406030204" pitchFamily="18" charset="0"/>
                <a:cs typeface="Times New Roman" panose="02020603050405020304" pitchFamily="18" charset="0"/>
              </a:rPr>
              <a:t>box</a:t>
            </a:r>
            <a:r>
              <a:rPr lang="vi-VN" sz="2200" kern="100" dirty="0">
                <a:effectLst/>
                <a:latin typeface="Cambria" panose="02040503050406030204" pitchFamily="18" charset="0"/>
                <a:ea typeface="Cambria" panose="02040503050406030204" pitchFamily="18" charset="0"/>
                <a:cs typeface="Times New Roman" panose="02020603050405020304" pitchFamily="18" charset="0"/>
              </a:rPr>
              <a:t> của một tệp MP4.</a:t>
            </a:r>
          </a:p>
          <a:p>
            <a:pPr lvl="1" algn="just"/>
            <a:r>
              <a:rPr lang="vi-VN" sz="2200" kern="100" dirty="0">
                <a:latin typeface="Cambria" panose="02040503050406030204" pitchFamily="18" charset="0"/>
                <a:ea typeface="Cambria" panose="02040503050406030204" pitchFamily="18" charset="0"/>
                <a:cs typeface="Times New Roman" panose="02020603050405020304" pitchFamily="18" charset="0"/>
              </a:rPr>
              <a:t>Trích xuất tất cả các đường dẫn độc nhất từ các </a:t>
            </a:r>
            <a:r>
              <a:rPr lang="vi-VN" sz="2200" kern="100" dirty="0" err="1">
                <a:latin typeface="Cambria" panose="02040503050406030204" pitchFamily="18" charset="0"/>
                <a:ea typeface="Cambria" panose="02040503050406030204" pitchFamily="18" charset="0"/>
                <a:cs typeface="Times New Roman" panose="02020603050405020304" pitchFamily="18" charset="0"/>
              </a:rPr>
              <a:t>box</a:t>
            </a:r>
            <a:r>
              <a:rPr lang="vi-VN" sz="2200" kern="100" dirty="0">
                <a:latin typeface="Cambria" panose="02040503050406030204" pitchFamily="18" charset="0"/>
                <a:ea typeface="Cambria" panose="02040503050406030204" pitchFamily="18" charset="0"/>
                <a:cs typeface="Times New Roman" panose="02020603050405020304" pitchFamily="18" charset="0"/>
              </a:rPr>
              <a:t> của các tệp và tổng hợp thành danh sách các đặc trưng. Xét tất cả các đường dẫn của từng tệp trong bộ sưu tập nếu chưa có trong danh sách đặc trưng thì thêm vào còn nếu có rồi thì bỏ qua.</a:t>
            </a:r>
          </a:p>
          <a:p>
            <a:pPr lvl="1" algn="just"/>
            <a:endParaRPr lang="vi-VN" sz="2000" kern="100" dirty="0">
              <a:effectLst/>
              <a:latin typeface="Cambria" panose="02040503050406030204" pitchFamily="18" charset="0"/>
              <a:ea typeface="Cambria" panose="020405030504060302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18</a:t>
            </a:fld>
            <a:endParaRPr lang="en-US"/>
          </a:p>
        </p:txBody>
      </p:sp>
    </p:spTree>
    <p:extLst>
      <p:ext uri="{BB962C8B-B14F-4D97-AF65-F5344CB8AC3E}">
        <p14:creationId xmlns:p14="http://schemas.microsoft.com/office/powerpoint/2010/main" val="913088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err="1">
                <a:latin typeface="Cambria" panose="02040503050406030204" pitchFamily="18" charset="0"/>
                <a:ea typeface="Cambria" panose="02040503050406030204" pitchFamily="18" charset="0"/>
              </a:rPr>
              <a:t>Atom</a:t>
            </a:r>
            <a:r>
              <a:rPr lang="vi-VN" dirty="0">
                <a:latin typeface="Cambria" panose="02040503050406030204" pitchFamily="18" charset="0"/>
                <a:ea typeface="Cambria" panose="02040503050406030204" pitchFamily="18" charset="0"/>
              </a:rPr>
              <a:t> </a:t>
            </a:r>
            <a:r>
              <a:rPr lang="vi-VN" dirty="0" err="1">
                <a:latin typeface="Cambria" panose="02040503050406030204" pitchFamily="18" charset="0"/>
                <a:ea typeface="Cambria" panose="02040503050406030204" pitchFamily="18" charset="0"/>
              </a:rPr>
              <a:t>names</a:t>
            </a:r>
            <a:endParaRPr lang="vi-VN" dirty="0">
              <a:latin typeface="Cambria" panose="02040503050406030204" pitchFamily="18" charset="0"/>
              <a:ea typeface="Cambria" panose="02040503050406030204" pitchFamily="18" charset="0"/>
            </a:endParaRPr>
          </a:p>
        </p:txBody>
      </p:sp>
      <p:sp>
        <p:nvSpPr>
          <p:cNvPr id="3" name="Chỗ dành sẵn cho Nội dung 2"/>
          <p:cNvSpPr>
            <a:spLocks noGrp="1"/>
          </p:cNvSpPr>
          <p:nvPr>
            <p:ph idx="1"/>
          </p:nvPr>
        </p:nvSpPr>
        <p:spPr>
          <a:xfrm>
            <a:off x="1" y="839639"/>
            <a:ext cx="6825436" cy="5644232"/>
          </a:xfrm>
        </p:spPr>
        <p:txBody>
          <a:bodyPr>
            <a:normAutofit/>
          </a:bodyPr>
          <a:lstStyle/>
          <a:p>
            <a:pPr algn="just"/>
            <a:r>
              <a:rPr lang="vi-VN" sz="2400" dirty="0">
                <a:latin typeface="Cambria" panose="02040503050406030204" pitchFamily="18" charset="0"/>
                <a:ea typeface="Cambria" panose="02040503050406030204" pitchFamily="18" charset="0"/>
              </a:rPr>
              <a:t>Đây là phiên bản đơn giản hóa của phương pháp trước – </a:t>
            </a:r>
            <a:r>
              <a:rPr lang="vi-VN" sz="2400" dirty="0" err="1">
                <a:latin typeface="Cambria" panose="02040503050406030204" pitchFamily="18" charset="0"/>
                <a:ea typeface="Cambria" panose="02040503050406030204" pitchFamily="18" charset="0"/>
              </a:rPr>
              <a:t>Atom</a:t>
            </a:r>
            <a:r>
              <a:rPr lang="vi-VN" sz="2400" dirty="0">
                <a:latin typeface="Cambria" panose="02040503050406030204" pitchFamily="18" charset="0"/>
                <a:ea typeface="Cambria" panose="02040503050406030204" pitchFamily="18" charset="0"/>
              </a:rPr>
              <a:t> </a:t>
            </a:r>
            <a:r>
              <a:rPr lang="vi-VN" sz="2400" dirty="0" err="1">
                <a:latin typeface="Cambria" panose="02040503050406030204" pitchFamily="18" charset="0"/>
                <a:ea typeface="Cambria" panose="02040503050406030204" pitchFamily="18" charset="0"/>
              </a:rPr>
              <a:t>structural</a:t>
            </a:r>
            <a:r>
              <a:rPr lang="vi-VN" sz="2400" dirty="0">
                <a:latin typeface="Cambria" panose="02040503050406030204" pitchFamily="18" charset="0"/>
                <a:ea typeface="Cambria" panose="02040503050406030204" pitchFamily="18" charset="0"/>
              </a:rPr>
              <a:t>, đầu ra của phương pháp này là tên các nguyên tử trích xuất từ tệp MP4.</a:t>
            </a:r>
          </a:p>
          <a:p>
            <a:pPr algn="just"/>
            <a:endParaRPr lang="vi-VN" sz="2400" dirty="0">
              <a:latin typeface="Cambria" panose="02040503050406030204" pitchFamily="18" charset="0"/>
              <a:ea typeface="Cambria" panose="02040503050406030204" pitchFamily="18" charset="0"/>
            </a:endParaRPr>
          </a:p>
          <a:p>
            <a:pPr algn="just"/>
            <a:r>
              <a:rPr lang="vi-VN" sz="2400" dirty="0">
                <a:latin typeface="Cambria" panose="02040503050406030204" pitchFamily="18" charset="0"/>
                <a:ea typeface="Cambria" panose="02040503050406030204" pitchFamily="18" charset="0"/>
              </a:rPr>
              <a:t>Phương pháp này có lợi thế trong việc giảm độ phức tạp về thời gian trích xuất các đặc trưng. </a:t>
            </a:r>
          </a:p>
          <a:p>
            <a:pPr algn="just"/>
            <a:endParaRPr lang="vi-VN" sz="2400" dirty="0">
              <a:latin typeface="Cambria" panose="02040503050406030204" pitchFamily="18" charset="0"/>
              <a:ea typeface="Cambria" panose="02040503050406030204" pitchFamily="18" charset="0"/>
            </a:endParaRPr>
          </a:p>
          <a:p>
            <a:pPr algn="just"/>
            <a:r>
              <a:rPr lang="vi-VN" sz="2400" dirty="0">
                <a:latin typeface="Cambria" panose="02040503050406030204" pitchFamily="18" charset="0"/>
                <a:ea typeface="Cambria" panose="02040503050406030204" pitchFamily="18" charset="0"/>
              </a:rPr>
              <a:t>Ý tưởng về của phương pháp là dựa sự khác biệt về sự xuất hiện của các nguyên tử mỗi loại giữa MP4 độc hại và lành tính. </a:t>
            </a:r>
          </a:p>
          <a:p>
            <a:pPr algn="just"/>
            <a:endParaRPr lang="vi-VN" sz="2400" dirty="0">
              <a:latin typeface="Cambria" panose="02040503050406030204" pitchFamily="18" charset="0"/>
              <a:ea typeface="Cambria" panose="02040503050406030204" pitchFamily="18" charset="0"/>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19</a:t>
            </a:fld>
            <a:endParaRPr lang="en-US"/>
          </a:p>
        </p:txBody>
      </p:sp>
      <p:pic>
        <p:nvPicPr>
          <p:cNvPr id="5" name="Hình ảnh 4" descr="Ảnh có chứa văn bản, ảnh chụp màn hình, biểu đồ, Phông chữ&#10;&#10;Mô tả được tự động tạo">
            <a:extLst>
              <a:ext uri="{FF2B5EF4-FFF2-40B4-BE49-F238E27FC236}">
                <a16:creationId xmlns:a16="http://schemas.microsoft.com/office/drawing/2014/main" id="{EA382177-58A0-AA6D-9175-7243BB9CB215}"/>
              </a:ext>
            </a:extLst>
          </p:cNvPr>
          <p:cNvPicPr>
            <a:picLocks noChangeAspect="1"/>
          </p:cNvPicPr>
          <p:nvPr/>
        </p:nvPicPr>
        <p:blipFill>
          <a:blip r:embed="rId2"/>
          <a:stretch>
            <a:fillRect/>
          </a:stretch>
        </p:blipFill>
        <p:spPr>
          <a:xfrm>
            <a:off x="6822668" y="838281"/>
            <a:ext cx="2324100" cy="49339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Bài báo tham khảo</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a:normAutofit/>
          </a:bodyPr>
          <a:lstStyle/>
          <a:p>
            <a:pPr marL="0" marR="0" indent="0" algn="just">
              <a:lnSpc>
                <a:spcPct val="150000"/>
              </a:lnSpc>
              <a:spcBef>
                <a:spcPts val="0"/>
              </a:spcBef>
              <a:spcAft>
                <a:spcPts val="0"/>
              </a:spcAft>
              <a:buNone/>
            </a:pPr>
            <a:r>
              <a:rPr lang="en-US" sz="2400" b="1">
                <a:solidFill>
                  <a:srgbClr val="000000"/>
                </a:solidFill>
                <a:latin typeface="Cambria" panose="02040503050406030204" pitchFamily="18" charset="0"/>
                <a:ea typeface="Cambria" panose="02040503050406030204" pitchFamily="18" charset="0"/>
              </a:rPr>
              <a:t>Efficient feature extraction methodologies for unknown MP4-Malware detection using Machine learning algorithms</a:t>
            </a:r>
            <a:endParaRPr lang="vi-VN" sz="2400" b="1">
              <a:solidFill>
                <a:srgbClr val="000000"/>
              </a:solidFill>
              <a:latin typeface="Cambria" panose="02040503050406030204" pitchFamily="18" charset="0"/>
              <a:ea typeface="Cambria" panose="02040503050406030204" pitchFamily="18" charset="0"/>
            </a:endParaRPr>
          </a:p>
          <a:p>
            <a:pPr marL="0" marR="0" indent="0" algn="just">
              <a:lnSpc>
                <a:spcPct val="150000"/>
              </a:lnSpc>
              <a:spcBef>
                <a:spcPts val="0"/>
              </a:spcBef>
              <a:spcAft>
                <a:spcPts val="0"/>
              </a:spcAft>
              <a:buNone/>
            </a:pPr>
            <a:endParaRPr lang="vi-VN" sz="1800">
              <a:solidFill>
                <a:srgbClr val="000000"/>
              </a:solidFill>
              <a:latin typeface="Cambria" panose="02040503050406030204" pitchFamily="18" charset="0"/>
              <a:ea typeface="Cambria" panose="02040503050406030204" pitchFamily="18" charset="0"/>
            </a:endParaRPr>
          </a:p>
          <a:p>
            <a:pPr marL="0" indent="0" algn="just">
              <a:lnSpc>
                <a:spcPct val="150000"/>
              </a:lnSpc>
              <a:spcBef>
                <a:spcPts val="0"/>
              </a:spcBef>
              <a:buNone/>
            </a:pPr>
            <a:r>
              <a:rPr lang="en-US" sz="1800" i="1" err="1">
                <a:effectLst/>
                <a:latin typeface="Cambria" panose="02040503050406030204" pitchFamily="18" charset="0"/>
                <a:ea typeface="Cambria" panose="02040503050406030204" pitchFamily="18" charset="0"/>
              </a:rPr>
              <a:t>Tsafrir</a:t>
            </a:r>
            <a:r>
              <a:rPr lang="en-US" sz="1800" i="1">
                <a:effectLst/>
                <a:latin typeface="Cambria" panose="02040503050406030204" pitchFamily="18" charset="0"/>
                <a:ea typeface="Cambria" panose="02040503050406030204" pitchFamily="18" charset="0"/>
              </a:rPr>
              <a:t>, T., Cohen, A., Nir, E., &amp; Nissim, N. (2023). Efficient feature extraction methodologies for unknown MP4-malware detection using machine learning algorithms. Expert Systems with Applications, 219, 119615. https://doi.org/10.1016/j.eswa.2023.119615 </a:t>
            </a:r>
          </a:p>
        </p:txBody>
      </p:sp>
      <p:sp>
        <p:nvSpPr>
          <p:cNvPr id="4" name="Slide Number Placeholder 3"/>
          <p:cNvSpPr>
            <a:spLocks noGrp="1"/>
          </p:cNvSpPr>
          <p:nvPr>
            <p:ph type="sldNum" sz="quarter" idx="12"/>
          </p:nvPr>
        </p:nvSpPr>
        <p:spPr/>
        <p:txBody>
          <a:bodyPr/>
          <a:lstStyle/>
          <a:p>
            <a:fld id="{B487F271-60DF-4592-BB7F-B45BB4441AA9}" type="slidenum">
              <a:rPr lang="en-US" smtClean="0"/>
              <a:t>2</a:t>
            </a:fld>
            <a:endParaRPr lang="en-US"/>
          </a:p>
        </p:txBody>
      </p:sp>
    </p:spTree>
    <p:extLst>
      <p:ext uri="{BB962C8B-B14F-4D97-AF65-F5344CB8AC3E}">
        <p14:creationId xmlns:p14="http://schemas.microsoft.com/office/powerpoint/2010/main" val="38065907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err="1">
                <a:latin typeface="Cambria" panose="02040503050406030204" pitchFamily="18" charset="0"/>
                <a:ea typeface="Cambria" panose="02040503050406030204" pitchFamily="18" charset="0"/>
              </a:rPr>
              <a:t>Atom</a:t>
            </a:r>
            <a:r>
              <a:rPr lang="vi-VN" dirty="0">
                <a:latin typeface="Cambria" panose="02040503050406030204" pitchFamily="18" charset="0"/>
                <a:ea typeface="Cambria" panose="02040503050406030204" pitchFamily="18" charset="0"/>
              </a:rPr>
              <a:t> </a:t>
            </a:r>
            <a:r>
              <a:rPr lang="vi-VN" dirty="0" err="1">
                <a:latin typeface="Cambria" panose="02040503050406030204" pitchFamily="18" charset="0"/>
                <a:ea typeface="Cambria" panose="02040503050406030204" pitchFamily="18" charset="0"/>
              </a:rPr>
              <a:t>names</a:t>
            </a:r>
            <a:endParaRPr lang="vi-VN" dirty="0">
              <a:latin typeface="Cambria" panose="02040503050406030204" pitchFamily="18" charset="0"/>
              <a:ea typeface="Cambria" panose="02040503050406030204" pitchFamily="18" charset="0"/>
            </a:endParaRPr>
          </a:p>
        </p:txBody>
      </p:sp>
      <p:sp>
        <p:nvSpPr>
          <p:cNvPr id="3" name="Chỗ dành sẵn cho Nội dung 2"/>
          <p:cNvSpPr>
            <a:spLocks noGrp="1"/>
          </p:cNvSpPr>
          <p:nvPr>
            <p:ph idx="1"/>
          </p:nvPr>
        </p:nvSpPr>
        <p:spPr>
          <a:xfrm>
            <a:off x="1" y="839639"/>
            <a:ext cx="9144000" cy="5644232"/>
          </a:xfrm>
        </p:spPr>
        <p:txBody>
          <a:bodyPr>
            <a:normAutofit/>
          </a:bodyPr>
          <a:lstStyle/>
          <a:p>
            <a:pPr algn="just"/>
            <a:r>
              <a:rPr lang="vi-VN" sz="2400" kern="100" dirty="0">
                <a:effectLst/>
                <a:latin typeface="Cambria" panose="02040503050406030204" pitchFamily="18" charset="0"/>
                <a:ea typeface="Cambria" panose="02040503050406030204" pitchFamily="18" charset="0"/>
                <a:cs typeface="Times New Roman" panose="02020603050405020304" pitchFamily="18" charset="0"/>
              </a:rPr>
              <a:t>Nhóm thiết kế giai đoạn trích xuất đặc trưng cho phương pháp như sau:</a:t>
            </a:r>
          </a:p>
          <a:p>
            <a:pPr lvl="1" algn="just"/>
            <a:r>
              <a:rPr lang="vi-VN" sz="2200" kern="100" dirty="0">
                <a:effectLst/>
                <a:latin typeface="Cambria" panose="02040503050406030204" pitchFamily="18" charset="0"/>
                <a:ea typeface="Cambria" panose="02040503050406030204" pitchFamily="18" charset="0"/>
                <a:cs typeface="Times New Roman" panose="02020603050405020304" pitchFamily="18" charset="0"/>
              </a:rPr>
              <a:t>Dùng thư viện pymp4 để trích xuất các </a:t>
            </a:r>
            <a:r>
              <a:rPr lang="vi-VN" sz="2200" kern="100" dirty="0" err="1">
                <a:effectLst/>
                <a:latin typeface="Cambria" panose="02040503050406030204" pitchFamily="18" charset="0"/>
                <a:ea typeface="Cambria" panose="02040503050406030204" pitchFamily="18" charset="0"/>
                <a:cs typeface="Times New Roman" panose="02020603050405020304" pitchFamily="18" charset="0"/>
              </a:rPr>
              <a:t>box</a:t>
            </a:r>
            <a:r>
              <a:rPr lang="vi-VN" sz="2200" kern="100" dirty="0">
                <a:effectLst/>
                <a:latin typeface="Cambria" panose="02040503050406030204" pitchFamily="18" charset="0"/>
                <a:ea typeface="Cambria" panose="02040503050406030204" pitchFamily="18" charset="0"/>
                <a:cs typeface="Times New Roman" panose="02020603050405020304" pitchFamily="18" charset="0"/>
              </a:rPr>
              <a:t> của một tệp MP4.</a:t>
            </a:r>
          </a:p>
          <a:p>
            <a:pPr lvl="1" algn="just"/>
            <a:r>
              <a:rPr lang="vi-VN" sz="2200" kern="100" dirty="0">
                <a:latin typeface="Cambria" panose="02040503050406030204" pitchFamily="18" charset="0"/>
                <a:ea typeface="Cambria" panose="02040503050406030204" pitchFamily="18" charset="0"/>
                <a:cs typeface="Times New Roman" panose="02020603050405020304" pitchFamily="18" charset="0"/>
              </a:rPr>
              <a:t>Trích xuất tất cả các tên nguyên tử độc nhất từ các </a:t>
            </a:r>
            <a:r>
              <a:rPr lang="vi-VN" sz="2200" kern="100" dirty="0" err="1">
                <a:latin typeface="Cambria" panose="02040503050406030204" pitchFamily="18" charset="0"/>
                <a:ea typeface="Cambria" panose="02040503050406030204" pitchFamily="18" charset="0"/>
                <a:cs typeface="Times New Roman" panose="02020603050405020304" pitchFamily="18" charset="0"/>
              </a:rPr>
              <a:t>box</a:t>
            </a:r>
            <a:r>
              <a:rPr lang="vi-VN" sz="2200" kern="100" dirty="0">
                <a:latin typeface="Cambria" panose="02040503050406030204" pitchFamily="18" charset="0"/>
                <a:ea typeface="Cambria" panose="02040503050406030204" pitchFamily="18" charset="0"/>
                <a:cs typeface="Times New Roman" panose="02020603050405020304" pitchFamily="18" charset="0"/>
              </a:rPr>
              <a:t> của các tệp và tổng hợp thành danh sách các đặc trưng. </a:t>
            </a:r>
          </a:p>
          <a:p>
            <a:pPr lvl="1" algn="just"/>
            <a:endParaRPr lang="vi-VN" sz="2000" kern="100" dirty="0">
              <a:effectLst/>
              <a:latin typeface="Cambria" panose="02040503050406030204" pitchFamily="18" charset="0"/>
              <a:ea typeface="Cambria" panose="02040503050406030204" pitchFamily="18" charset="0"/>
              <a:cs typeface="Times New Roman" panose="02020603050405020304" pitchFamily="18" charset="0"/>
            </a:endParaRPr>
          </a:p>
          <a:p>
            <a:pPr algn="just"/>
            <a:endParaRPr lang="vi-VN" sz="2600" dirty="0">
              <a:latin typeface="Times  New Roman"/>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20</a:t>
            </a:fld>
            <a:endParaRPr lang="en-US"/>
          </a:p>
        </p:txBody>
      </p:sp>
    </p:spTree>
    <p:extLst>
      <p:ext uri="{BB962C8B-B14F-4D97-AF65-F5344CB8AC3E}">
        <p14:creationId xmlns:p14="http://schemas.microsoft.com/office/powerpoint/2010/main" val="1079419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Cambria" panose="02040503050406030204" pitchFamily="18" charset="0"/>
                <a:ea typeface="Cambria" panose="02040503050406030204" pitchFamily="18" charset="0"/>
              </a:rPr>
              <a:t>Nội</a:t>
            </a:r>
            <a:r>
              <a:rPr lang="en-US" dirty="0">
                <a:latin typeface="Cambria" panose="02040503050406030204" pitchFamily="18" charset="0"/>
                <a:ea typeface="Cambria" panose="02040503050406030204" pitchFamily="18" charset="0"/>
              </a:rPr>
              <a:t> dung </a:t>
            </a:r>
            <a:r>
              <a:rPr lang="en-US" dirty="0" err="1">
                <a:latin typeface="Cambria" panose="02040503050406030204" pitchFamily="18" charset="0"/>
                <a:ea typeface="Cambria" panose="02040503050406030204" pitchFamily="18" charset="0"/>
              </a:rPr>
              <a:t>báo</a:t>
            </a:r>
            <a:r>
              <a:rPr lang="en-US" dirty="0">
                <a:latin typeface="Cambria" panose="02040503050406030204" pitchFamily="18" charset="0"/>
                <a:ea typeface="Cambria" panose="02040503050406030204" pitchFamily="18" charset="0"/>
              </a:rPr>
              <a:t> </a:t>
            </a:r>
            <a:r>
              <a:rPr lang="en-US" dirty="0" err="1">
                <a:latin typeface="Cambria" panose="02040503050406030204" pitchFamily="18" charset="0"/>
                <a:ea typeface="Cambria" panose="02040503050406030204" pitchFamily="18" charset="0"/>
              </a:rPr>
              <a:t>cáo</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vert="horz" lIns="91440" tIns="45720" rIns="91440" bIns="45720" rtlCol="0" anchor="t">
            <a:normAutofit/>
          </a:bodyPr>
          <a:lstStyle/>
          <a:p>
            <a:pPr marL="292735" indent="-292735" defTabSz="385445">
              <a:spcBef>
                <a:spcPts val="2700"/>
              </a:spcBef>
              <a:defRPr sz="1800"/>
            </a:pPr>
            <a:r>
              <a:rPr lang="vi-VN" sz="2400" b="1" dirty="0">
                <a:latin typeface="Cambria" panose="02040503050406030204" pitchFamily="18" charset="0"/>
                <a:ea typeface="Cambria" panose="02040503050406030204" pitchFamily="18" charset="0"/>
                <a:cs typeface="Arial"/>
              </a:rPr>
              <a:t>Phần I: Giới thiệu vấn đề</a:t>
            </a:r>
          </a:p>
          <a:p>
            <a:pPr marL="292735" indent="-292735" defTabSz="385445">
              <a:spcBef>
                <a:spcPts val="2700"/>
              </a:spcBef>
              <a:defRPr sz="1800"/>
            </a:pPr>
            <a:r>
              <a:rPr lang="vi-VN" sz="2400" b="1" dirty="0">
                <a:latin typeface="Cambria" panose="02040503050406030204" pitchFamily="18" charset="0"/>
                <a:ea typeface="Cambria" panose="02040503050406030204" pitchFamily="18" charset="0"/>
                <a:cs typeface="Arial"/>
              </a:rPr>
              <a:t>Phần II: Cơ sở lý thuyết</a:t>
            </a:r>
          </a:p>
          <a:p>
            <a:pPr marL="292735" indent="-292735" defTabSz="385445">
              <a:spcBef>
                <a:spcPts val="2700"/>
              </a:spcBef>
              <a:defRPr sz="1800"/>
            </a:pPr>
            <a:r>
              <a:rPr lang="vi-VN" sz="2400" b="1" dirty="0">
                <a:latin typeface="Cambria" panose="02040503050406030204" pitchFamily="18" charset="0"/>
                <a:ea typeface="Cambria" panose="02040503050406030204" pitchFamily="18" charset="0"/>
                <a:cs typeface="Arial"/>
              </a:rPr>
              <a:t>Phần III: Phương pháp thực hiện</a:t>
            </a:r>
            <a:endParaRPr lang="en-US" sz="2400" dirty="0">
              <a:latin typeface="Cambria" panose="02040503050406030204" pitchFamily="18" charset="0"/>
              <a:ea typeface="Cambria" panose="02040503050406030204" pitchFamily="18" charset="0"/>
            </a:endParaRPr>
          </a:p>
          <a:p>
            <a:pPr marL="292735" indent="-292735" defTabSz="385445">
              <a:spcBef>
                <a:spcPts val="2700"/>
              </a:spcBef>
              <a:defRPr sz="1800"/>
            </a:pPr>
            <a:r>
              <a:rPr lang="en-US" sz="2400" b="1" dirty="0" err="1">
                <a:solidFill>
                  <a:srgbClr val="FF0000"/>
                </a:solidFill>
                <a:latin typeface="Cambria" panose="02040503050406030204" pitchFamily="18" charset="0"/>
                <a:ea typeface="Cambria" panose="02040503050406030204" pitchFamily="18" charset="0"/>
                <a:cs typeface="Arial"/>
              </a:rPr>
              <a:t>Phần</a:t>
            </a:r>
            <a:r>
              <a:rPr lang="en-US" sz="2400" b="1" dirty="0">
                <a:solidFill>
                  <a:srgbClr val="FF0000"/>
                </a:solidFill>
                <a:latin typeface="Cambria" panose="02040503050406030204" pitchFamily="18" charset="0"/>
                <a:ea typeface="Cambria" panose="02040503050406030204" pitchFamily="18" charset="0"/>
                <a:cs typeface="Arial"/>
              </a:rPr>
              <a:t> </a:t>
            </a:r>
            <a:r>
              <a:rPr lang="vi-VN" sz="2400" b="1" dirty="0">
                <a:solidFill>
                  <a:srgbClr val="FF0000"/>
                </a:solidFill>
                <a:latin typeface="Cambria" panose="02040503050406030204" pitchFamily="18" charset="0"/>
                <a:ea typeface="Cambria" panose="02040503050406030204" pitchFamily="18" charset="0"/>
                <a:cs typeface="Arial"/>
              </a:rPr>
              <a:t>IV</a:t>
            </a:r>
            <a:r>
              <a:rPr lang="en-US" sz="2400" b="1" dirty="0">
                <a:solidFill>
                  <a:srgbClr val="FF0000"/>
                </a:solidFill>
                <a:latin typeface="Cambria" panose="02040503050406030204" pitchFamily="18" charset="0"/>
                <a:ea typeface="Cambria" panose="02040503050406030204" pitchFamily="18" charset="0"/>
                <a:cs typeface="Arial"/>
              </a:rPr>
              <a:t>: </a:t>
            </a:r>
            <a:r>
              <a:rPr lang="vi-VN" sz="2400" b="1" dirty="0">
                <a:solidFill>
                  <a:srgbClr val="FF0000"/>
                </a:solidFill>
                <a:latin typeface="Cambria" panose="02040503050406030204" pitchFamily="18" charset="0"/>
                <a:ea typeface="Cambria" panose="02040503050406030204" pitchFamily="18" charset="0"/>
                <a:cs typeface="Arial"/>
              </a:rPr>
              <a:t>Thực nghiệm</a:t>
            </a:r>
          </a:p>
          <a:p>
            <a:pPr marL="292735" indent="-292735" defTabSz="385445">
              <a:spcBef>
                <a:spcPts val="2700"/>
              </a:spcBef>
              <a:defRPr sz="1800"/>
            </a:pPr>
            <a:r>
              <a:rPr lang="en-US" sz="2400" b="1" dirty="0" err="1">
                <a:latin typeface="Cambria" panose="02040503050406030204" pitchFamily="18" charset="0"/>
                <a:ea typeface="Cambria" panose="02040503050406030204" pitchFamily="18" charset="0"/>
                <a:cs typeface="Arial"/>
              </a:rPr>
              <a:t>Phần</a:t>
            </a:r>
            <a:r>
              <a:rPr lang="en-US" sz="2400" b="1" dirty="0">
                <a:latin typeface="Cambria" panose="02040503050406030204" pitchFamily="18" charset="0"/>
                <a:ea typeface="Cambria" panose="02040503050406030204" pitchFamily="18" charset="0"/>
                <a:cs typeface="Arial"/>
              </a:rPr>
              <a:t> </a:t>
            </a:r>
            <a:r>
              <a:rPr lang="vi-VN" sz="2400" b="1" dirty="0">
                <a:latin typeface="Cambria" panose="02040503050406030204" pitchFamily="18" charset="0"/>
                <a:ea typeface="Cambria" panose="02040503050406030204" pitchFamily="18" charset="0"/>
                <a:cs typeface="Arial"/>
              </a:rPr>
              <a:t>V</a:t>
            </a:r>
            <a:r>
              <a:rPr lang="en-US" sz="2400" b="1" dirty="0">
                <a:latin typeface="Cambria" panose="02040503050406030204" pitchFamily="18" charset="0"/>
                <a:ea typeface="Cambria" panose="02040503050406030204" pitchFamily="18" charset="0"/>
                <a:cs typeface="Arial"/>
              </a:rPr>
              <a:t>:</a:t>
            </a:r>
            <a:r>
              <a:rPr lang="vi-VN" sz="2400" b="1" dirty="0">
                <a:latin typeface="Cambria" panose="02040503050406030204" pitchFamily="18" charset="0"/>
                <a:ea typeface="Cambria" panose="02040503050406030204" pitchFamily="18" charset="0"/>
                <a:cs typeface="Arial"/>
              </a:rPr>
              <a:t> Kết luận và hướng phát triển</a:t>
            </a:r>
            <a:endParaRPr lang="en-US" sz="2400" dirty="0">
              <a:latin typeface="Cambria" panose="02040503050406030204" pitchFamily="18" charset="0"/>
              <a:ea typeface="Cambria" panose="02040503050406030204" pitchFamily="18" charset="0"/>
              <a:cs typeface="Arial"/>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21</a:t>
            </a:fld>
            <a:endParaRPr lang="en-US"/>
          </a:p>
        </p:txBody>
      </p:sp>
    </p:spTree>
    <p:extLst>
      <p:ext uri="{BB962C8B-B14F-4D97-AF65-F5344CB8AC3E}">
        <p14:creationId xmlns:p14="http://schemas.microsoft.com/office/powerpoint/2010/main" val="9348081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a:latin typeface="Cambria" panose="02040503050406030204" pitchFamily="18" charset="0"/>
                <a:ea typeface="Cambria" panose="02040503050406030204" pitchFamily="18" charset="0"/>
                <a:cs typeface="Arial"/>
              </a:rPr>
              <a:t>Các kịch bản</a:t>
            </a:r>
            <a:endParaRPr lang="vi-VN" dirty="0">
              <a:latin typeface="Cambria" panose="02040503050406030204" pitchFamily="18" charset="0"/>
              <a:ea typeface="Cambria" panose="02040503050406030204" pitchFamily="18" charset="0"/>
            </a:endParaRPr>
          </a:p>
        </p:txBody>
      </p:sp>
      <p:sp>
        <p:nvSpPr>
          <p:cNvPr id="3" name="Chỗ dành sẵn cho Nội dung 2"/>
          <p:cNvSpPr>
            <a:spLocks noGrp="1"/>
          </p:cNvSpPr>
          <p:nvPr>
            <p:ph idx="1"/>
          </p:nvPr>
        </p:nvSpPr>
        <p:spPr>
          <a:xfrm>
            <a:off x="0" y="851140"/>
            <a:ext cx="9144000" cy="5198852"/>
          </a:xfrm>
        </p:spPr>
        <p:txBody>
          <a:bodyPr vert="horz" lIns="91440" tIns="45720" rIns="91440" bIns="45720" rtlCol="0" anchor="t">
            <a:noAutofit/>
          </a:bodyPr>
          <a:lstStyle/>
          <a:p>
            <a:pPr marL="0" indent="0" algn="just">
              <a:buNone/>
            </a:pPr>
            <a:r>
              <a:rPr lang="vi-VN" sz="2200" b="1" dirty="0">
                <a:latin typeface="Cambria"/>
                <a:ea typeface="Cambria"/>
                <a:cs typeface="Arial"/>
              </a:rPr>
              <a:t>Bộ sưu tập: </a:t>
            </a:r>
            <a:r>
              <a:rPr lang="vi-VN" sz="2200" dirty="0">
                <a:latin typeface="Cambria"/>
                <a:ea typeface="Cambria"/>
                <a:cs typeface="Arial"/>
              </a:rPr>
              <a:t>nhóm có chuẩn bị một </a:t>
            </a:r>
            <a:r>
              <a:rPr lang="vi-VN" sz="2200" dirty="0">
                <a:latin typeface="Cambria"/>
                <a:ea typeface="Cambria"/>
                <a:cs typeface="Arial"/>
                <a:hlinkClick r:id="rId2"/>
              </a:rPr>
              <a:t>bộ sưu tập nhỏ</a:t>
            </a:r>
            <a:r>
              <a:rPr lang="vi-VN" sz="2200" dirty="0">
                <a:latin typeface="Cambria"/>
                <a:ea typeface="Cambria"/>
                <a:cs typeface="Arial"/>
              </a:rPr>
              <a:t> gồm 4 tệp MP4 độc hại (đã xác minh trên </a:t>
            </a:r>
            <a:r>
              <a:rPr lang="vi-VN" sz="2200" dirty="0" err="1">
                <a:latin typeface="Cambria"/>
                <a:ea typeface="Cambria"/>
                <a:cs typeface="Arial"/>
              </a:rPr>
              <a:t>VirusTotal</a:t>
            </a:r>
            <a:r>
              <a:rPr lang="vi-VN" sz="2200" dirty="0">
                <a:latin typeface="Cambria"/>
                <a:ea typeface="Cambria"/>
                <a:cs typeface="Arial"/>
              </a:rPr>
              <a:t>), trong đó 1 tệp khai thác lỗ hổng CVE 2015-1538, 2 tệp khai thác CVE 2019-2107, 1 tệp khai thác CVE 2012-0754 (không được nhắc trong bài báo, nhóm lấy từ </a:t>
            </a:r>
            <a:r>
              <a:rPr lang="vi-VN" sz="2200" dirty="0" err="1">
                <a:latin typeface="Cambria"/>
                <a:ea typeface="Cambria"/>
                <a:cs typeface="Arial"/>
              </a:rPr>
              <a:t>VirusShare</a:t>
            </a:r>
            <a:r>
              <a:rPr lang="vi-VN" sz="2200" dirty="0">
                <a:latin typeface="Cambria"/>
                <a:ea typeface="Cambria"/>
                <a:cs typeface="Arial"/>
              </a:rPr>
              <a:t>) và 4 tệp lành tính. </a:t>
            </a:r>
            <a:endParaRPr lang="vi-VN" sz="2200" dirty="0">
              <a:latin typeface="Cambria" panose="02040503050406030204" pitchFamily="18" charset="0"/>
              <a:ea typeface="Cambria" panose="02040503050406030204" pitchFamily="18" charset="0"/>
            </a:endParaRPr>
          </a:p>
          <a:p>
            <a:pPr marL="0" indent="0" algn="just">
              <a:buNone/>
            </a:pPr>
            <a:endParaRPr lang="vi-VN" sz="2200" dirty="0">
              <a:latin typeface="Cambria" panose="02040503050406030204" pitchFamily="18" charset="0"/>
              <a:ea typeface="Cambria" panose="02040503050406030204" pitchFamily="18" charset="0"/>
            </a:endParaRPr>
          </a:p>
          <a:p>
            <a:pPr marL="0" indent="0" algn="just">
              <a:buNone/>
            </a:pPr>
            <a:r>
              <a:rPr lang="vi-VN" sz="2200" b="1" dirty="0">
                <a:latin typeface="Cambria" panose="02040503050406030204" pitchFamily="18" charset="0"/>
                <a:ea typeface="Cambria" panose="02040503050406030204" pitchFamily="18" charset="0"/>
              </a:rPr>
              <a:t>Kịch bản 1: </a:t>
            </a:r>
            <a:r>
              <a:rPr lang="vi-VN" sz="2200" dirty="0">
                <a:latin typeface="Cambria" panose="02040503050406030204" pitchFamily="18" charset="0"/>
                <a:ea typeface="Cambria" panose="02040503050406030204" pitchFamily="18" charset="0"/>
              </a:rPr>
              <a:t>Xây dựng MP4 độc hại khai thác lỗ hổng CVE 2015-1538.</a:t>
            </a:r>
          </a:p>
          <a:p>
            <a:pPr marL="0" indent="0" algn="just">
              <a:buNone/>
            </a:pPr>
            <a:r>
              <a:rPr lang="vi-VN" sz="2200" b="1" dirty="0">
                <a:latin typeface="Cambria" panose="02040503050406030204" pitchFamily="18" charset="0"/>
                <a:ea typeface="Cambria" panose="02040503050406030204" pitchFamily="18" charset="0"/>
              </a:rPr>
              <a:t>Kịch bản 2: </a:t>
            </a:r>
            <a:r>
              <a:rPr lang="vi-VN" sz="2200" dirty="0">
                <a:latin typeface="Cambria" panose="02040503050406030204" pitchFamily="18" charset="0"/>
                <a:ea typeface="Cambria" panose="02040503050406030204" pitchFamily="18" charset="0"/>
              </a:rPr>
              <a:t>Triển khai phương pháp trích xuất </a:t>
            </a:r>
            <a:r>
              <a:rPr lang="vi-VN" sz="2200" dirty="0" err="1">
                <a:latin typeface="Cambria" panose="02040503050406030204" pitchFamily="18" charset="0"/>
                <a:ea typeface="Cambria" panose="02040503050406030204" pitchFamily="18" charset="0"/>
              </a:rPr>
              <a:t>Knowledge-based</a:t>
            </a:r>
            <a:r>
              <a:rPr lang="vi-VN" sz="2200" dirty="0">
                <a:latin typeface="Cambria" panose="02040503050406030204" pitchFamily="18" charset="0"/>
                <a:ea typeface="Cambria" panose="02040503050406030204" pitchFamily="18" charset="0"/>
              </a:rPr>
              <a:t> đặc trưng lên bộ sưu tập.</a:t>
            </a:r>
          </a:p>
          <a:p>
            <a:pPr marL="0" indent="0" algn="just">
              <a:buNone/>
            </a:pPr>
            <a:r>
              <a:rPr lang="vi-VN" sz="2200" b="1" dirty="0">
                <a:latin typeface="Cambria" panose="02040503050406030204" pitchFamily="18" charset="0"/>
                <a:ea typeface="Cambria" panose="02040503050406030204" pitchFamily="18" charset="0"/>
              </a:rPr>
              <a:t>Kịch bản 3: </a:t>
            </a:r>
            <a:r>
              <a:rPr lang="vi-VN" sz="2200" dirty="0">
                <a:latin typeface="Cambria" panose="02040503050406030204" pitchFamily="18" charset="0"/>
                <a:ea typeface="Cambria" panose="02040503050406030204" pitchFamily="18" charset="0"/>
              </a:rPr>
              <a:t>Triển khai phương pháp trích xuất </a:t>
            </a:r>
            <a:r>
              <a:rPr lang="vi-VN" sz="2200" dirty="0" err="1">
                <a:latin typeface="Cambria" panose="02040503050406030204" pitchFamily="18" charset="0"/>
                <a:ea typeface="Cambria" panose="02040503050406030204" pitchFamily="18" charset="0"/>
              </a:rPr>
              <a:t>Atom</a:t>
            </a:r>
            <a:r>
              <a:rPr lang="vi-VN" sz="2200" dirty="0">
                <a:latin typeface="Cambria" panose="02040503050406030204" pitchFamily="18" charset="0"/>
                <a:ea typeface="Cambria" panose="02040503050406030204" pitchFamily="18" charset="0"/>
              </a:rPr>
              <a:t> </a:t>
            </a:r>
            <a:r>
              <a:rPr lang="vi-VN" sz="2200" dirty="0" err="1">
                <a:latin typeface="Cambria" panose="02040503050406030204" pitchFamily="18" charset="0"/>
                <a:ea typeface="Cambria" panose="02040503050406030204" pitchFamily="18" charset="0"/>
              </a:rPr>
              <a:t>structural</a:t>
            </a:r>
            <a:r>
              <a:rPr lang="vi-VN" sz="2200" dirty="0">
                <a:latin typeface="Cambria" panose="02040503050406030204" pitchFamily="18" charset="0"/>
                <a:ea typeface="Cambria" panose="02040503050406030204" pitchFamily="18" charset="0"/>
              </a:rPr>
              <a:t> đặc trưng lên bộ sưu tập.</a:t>
            </a:r>
          </a:p>
          <a:p>
            <a:pPr marL="0" indent="0" algn="just">
              <a:buNone/>
            </a:pPr>
            <a:r>
              <a:rPr lang="vi-VN" sz="2200" b="1" dirty="0">
                <a:latin typeface="Cambria" panose="02040503050406030204" pitchFamily="18" charset="0"/>
                <a:ea typeface="Cambria" panose="02040503050406030204" pitchFamily="18" charset="0"/>
              </a:rPr>
              <a:t>Kịch bản 4: </a:t>
            </a:r>
            <a:r>
              <a:rPr lang="vi-VN" sz="2200" dirty="0">
                <a:latin typeface="Cambria" panose="02040503050406030204" pitchFamily="18" charset="0"/>
                <a:ea typeface="Cambria" panose="02040503050406030204" pitchFamily="18" charset="0"/>
              </a:rPr>
              <a:t>Triển khai phương pháp trích xuất </a:t>
            </a:r>
            <a:r>
              <a:rPr lang="vi-VN" sz="2200" dirty="0" err="1">
                <a:latin typeface="Cambria" panose="02040503050406030204" pitchFamily="18" charset="0"/>
                <a:ea typeface="Cambria" panose="02040503050406030204" pitchFamily="18" charset="0"/>
              </a:rPr>
              <a:t>Atom</a:t>
            </a:r>
            <a:r>
              <a:rPr lang="vi-VN" sz="2200" dirty="0">
                <a:latin typeface="Cambria" panose="02040503050406030204" pitchFamily="18" charset="0"/>
                <a:ea typeface="Cambria" panose="02040503050406030204" pitchFamily="18" charset="0"/>
              </a:rPr>
              <a:t> </a:t>
            </a:r>
            <a:r>
              <a:rPr lang="vi-VN" sz="2200" dirty="0" err="1">
                <a:latin typeface="Cambria" panose="02040503050406030204" pitchFamily="18" charset="0"/>
                <a:ea typeface="Cambria" panose="02040503050406030204" pitchFamily="18" charset="0"/>
              </a:rPr>
              <a:t>names</a:t>
            </a:r>
            <a:r>
              <a:rPr lang="vi-VN" sz="2200" dirty="0">
                <a:latin typeface="Cambria" panose="02040503050406030204" pitchFamily="18" charset="0"/>
                <a:ea typeface="Cambria" panose="02040503050406030204" pitchFamily="18" charset="0"/>
              </a:rPr>
              <a:t> đặc trưng lên bộ sưu tập.</a:t>
            </a: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22</a:t>
            </a:fld>
            <a:endParaRPr lang="en-US"/>
          </a:p>
        </p:txBody>
      </p:sp>
    </p:spTree>
    <p:extLst>
      <p:ext uri="{BB962C8B-B14F-4D97-AF65-F5344CB8AC3E}">
        <p14:creationId xmlns:p14="http://schemas.microsoft.com/office/powerpoint/2010/main" val="11133199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a:latin typeface="Cambria" panose="02040503050406030204" pitchFamily="18" charset="0"/>
                <a:ea typeface="Cambria" panose="02040503050406030204" pitchFamily="18" charset="0"/>
                <a:cs typeface="Arial"/>
              </a:rPr>
              <a:t>Kịch bản 1</a:t>
            </a:r>
            <a:endParaRPr lang="vi-VN" dirty="0">
              <a:latin typeface="Cambria" panose="02040503050406030204" pitchFamily="18" charset="0"/>
              <a:ea typeface="Cambria" panose="02040503050406030204" pitchFamily="18" charset="0"/>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23</a:t>
            </a:fld>
            <a:endParaRPr lang="en-US"/>
          </a:p>
        </p:txBody>
      </p:sp>
      <p:sp>
        <p:nvSpPr>
          <p:cNvPr id="13" name="TextBox 12">
            <a:extLst>
              <a:ext uri="{FF2B5EF4-FFF2-40B4-BE49-F238E27FC236}">
                <a16:creationId xmlns:a16="http://schemas.microsoft.com/office/drawing/2014/main" id="{7C753C78-616B-C16D-B164-8F1A54365C1E}"/>
              </a:ext>
            </a:extLst>
          </p:cNvPr>
          <p:cNvSpPr txBox="1"/>
          <p:nvPr/>
        </p:nvSpPr>
        <p:spPr>
          <a:xfrm>
            <a:off x="-17252" y="884533"/>
            <a:ext cx="9161252" cy="1015663"/>
          </a:xfrm>
          <a:prstGeom prst="rect">
            <a:avLst/>
          </a:prstGeom>
          <a:noFill/>
        </p:spPr>
        <p:txBody>
          <a:bodyPr wrap="square">
            <a:spAutoFit/>
          </a:bodyPr>
          <a:lstStyle/>
          <a:p>
            <a:r>
              <a:rPr lang="vi-VN" sz="2000" b="1" kern="1400" dirty="0">
                <a:solidFill>
                  <a:srgbClr val="212120"/>
                </a:solidFill>
                <a:effectLst/>
                <a:latin typeface="Cambria" panose="02040503050406030204" pitchFamily="18" charset="0"/>
                <a:ea typeface="Cambria" panose="02040503050406030204" pitchFamily="18" charset="0"/>
                <a:cs typeface="Calibri" panose="020F0502020204030204" pitchFamily="34" charset="0"/>
              </a:rPr>
              <a:t>Môi trường cho kịch bản 1</a:t>
            </a:r>
            <a:r>
              <a:rPr lang="vi-VN" sz="2000" kern="1400" dirty="0">
                <a:solidFill>
                  <a:srgbClr val="212120"/>
                </a:solidFill>
                <a:effectLst/>
                <a:latin typeface="Cambria" panose="02040503050406030204" pitchFamily="18" charset="0"/>
                <a:ea typeface="Cambria" panose="02040503050406030204" pitchFamily="18" charset="0"/>
                <a:cs typeface="Calibri" panose="020F0502020204030204" pitchFamily="34" charset="0"/>
              </a:rPr>
              <a:t>: </a:t>
            </a:r>
          </a:p>
          <a:p>
            <a:pPr marL="342900" indent="-342900">
              <a:buFont typeface="Arial" panose="020B0604020202020204" pitchFamily="34" charset="0"/>
              <a:buChar char="•"/>
            </a:pPr>
            <a:r>
              <a:rPr lang="vi-VN" sz="2000" kern="1400" dirty="0">
                <a:solidFill>
                  <a:srgbClr val="212120"/>
                </a:solidFill>
                <a:effectLst/>
                <a:latin typeface="Cambria" panose="02040503050406030204" pitchFamily="18" charset="0"/>
                <a:ea typeface="Cambria" panose="02040503050406030204" pitchFamily="18" charset="0"/>
                <a:cs typeface="Calibri" panose="020F0502020204030204" pitchFamily="34" charset="0"/>
              </a:rPr>
              <a:t>1 máy ảo </a:t>
            </a:r>
            <a:r>
              <a:rPr lang="vi-VN" sz="2000" kern="1400" dirty="0" err="1">
                <a:solidFill>
                  <a:srgbClr val="212120"/>
                </a:solidFill>
                <a:effectLst/>
                <a:latin typeface="Cambria" panose="02040503050406030204" pitchFamily="18" charset="0"/>
                <a:ea typeface="Cambria" panose="02040503050406030204" pitchFamily="18" charset="0"/>
                <a:cs typeface="Calibri" panose="020F0502020204030204" pitchFamily="34" charset="0"/>
              </a:rPr>
              <a:t>kali</a:t>
            </a:r>
            <a:r>
              <a:rPr lang="vi-VN" sz="2000" kern="1400" dirty="0">
                <a:solidFill>
                  <a:srgbClr val="212120"/>
                </a:solidFill>
                <a:effectLst/>
                <a:latin typeface="Cambria" panose="02040503050406030204" pitchFamily="18" charset="0"/>
                <a:ea typeface="Cambria" panose="02040503050406030204" pitchFamily="18" charset="0"/>
                <a:cs typeface="Calibri" panose="020F0502020204030204" pitchFamily="34" charset="0"/>
              </a:rPr>
              <a:t> </a:t>
            </a:r>
            <a:r>
              <a:rPr lang="vi-VN" sz="2000" kern="1400" dirty="0" err="1">
                <a:solidFill>
                  <a:srgbClr val="212120"/>
                </a:solidFill>
                <a:effectLst/>
                <a:latin typeface="Cambria" panose="02040503050406030204" pitchFamily="18" charset="0"/>
                <a:ea typeface="Cambria" panose="02040503050406030204" pitchFamily="18" charset="0"/>
                <a:cs typeface="Calibri" panose="020F0502020204030204" pitchFamily="34" charset="0"/>
              </a:rPr>
              <a:t>linux</a:t>
            </a:r>
            <a:r>
              <a:rPr lang="vi-VN" sz="2000" kern="1400" dirty="0">
                <a:solidFill>
                  <a:srgbClr val="212120"/>
                </a:solidFill>
                <a:effectLst/>
                <a:latin typeface="Cambria" panose="02040503050406030204" pitchFamily="18" charset="0"/>
                <a:ea typeface="Cambria" panose="02040503050406030204" pitchFamily="18" charset="0"/>
                <a:cs typeface="Calibri" panose="020F0502020204030204" pitchFamily="34" charset="0"/>
              </a:rPr>
              <a:t> </a:t>
            </a:r>
          </a:p>
          <a:p>
            <a:pPr marL="342900" indent="-342900">
              <a:buFont typeface="Arial" panose="020B0604020202020204" pitchFamily="34" charset="0"/>
              <a:buChar char="•"/>
            </a:pPr>
            <a:r>
              <a:rPr lang="vi-VN" sz="2000" kern="1400" dirty="0">
                <a:solidFill>
                  <a:srgbClr val="212120"/>
                </a:solidFill>
                <a:effectLst/>
                <a:latin typeface="Cambria" panose="02040503050406030204" pitchFamily="18" charset="0"/>
                <a:ea typeface="Cambria" panose="02040503050406030204" pitchFamily="18" charset="0"/>
                <a:cs typeface="Calibri" panose="020F0502020204030204" pitchFamily="34" charset="0"/>
              </a:rPr>
              <a:t>1 máy ảo </a:t>
            </a:r>
            <a:r>
              <a:rPr lang="vi-VN" sz="2000" kern="1400" dirty="0" err="1">
                <a:solidFill>
                  <a:srgbClr val="212120"/>
                </a:solidFill>
                <a:effectLst/>
                <a:latin typeface="Cambria" panose="02040503050406030204" pitchFamily="18" charset="0"/>
                <a:ea typeface="Cambria" panose="02040503050406030204" pitchFamily="18" charset="0"/>
                <a:cs typeface="Calibri" panose="020F0502020204030204" pitchFamily="34" charset="0"/>
              </a:rPr>
              <a:t>Android</a:t>
            </a:r>
            <a:r>
              <a:rPr lang="vi-VN" sz="2000" kern="1400" dirty="0">
                <a:solidFill>
                  <a:srgbClr val="212120"/>
                </a:solidFill>
                <a:effectLst/>
                <a:latin typeface="Cambria" panose="02040503050406030204" pitchFamily="18" charset="0"/>
                <a:ea typeface="Cambria" panose="02040503050406030204" pitchFamily="18" charset="0"/>
                <a:cs typeface="Calibri" panose="020F0502020204030204" pitchFamily="34" charset="0"/>
              </a:rPr>
              <a:t> 5.0.0 (2 máy ảo này phải cùng chung lớp mạng).</a:t>
            </a:r>
            <a:endParaRPr lang="vi-VN" sz="2800" b="1" dirty="0">
              <a:latin typeface="Cambria" panose="02040503050406030204" pitchFamily="18" charset="0"/>
              <a:ea typeface="Cambria" panose="02040503050406030204" pitchFamily="18" charset="0"/>
            </a:endParaRPr>
          </a:p>
        </p:txBody>
      </p:sp>
      <p:sp>
        <p:nvSpPr>
          <p:cNvPr id="7" name="TextBox 6">
            <a:extLst>
              <a:ext uri="{FF2B5EF4-FFF2-40B4-BE49-F238E27FC236}">
                <a16:creationId xmlns:a16="http://schemas.microsoft.com/office/drawing/2014/main" id="{EE13C060-F26E-4599-2FC4-B01C1ACE871F}"/>
              </a:ext>
            </a:extLst>
          </p:cNvPr>
          <p:cNvSpPr txBox="1"/>
          <p:nvPr/>
        </p:nvSpPr>
        <p:spPr>
          <a:xfrm>
            <a:off x="0" y="2086282"/>
            <a:ext cx="9161252" cy="3126369"/>
          </a:xfrm>
          <a:prstGeom prst="rect">
            <a:avLst/>
          </a:prstGeom>
          <a:noFill/>
        </p:spPr>
        <p:txBody>
          <a:bodyPr wrap="square">
            <a:spAutoFit/>
          </a:bodyPr>
          <a:lstStyle/>
          <a:p>
            <a:pPr marL="0" marR="0" algn="just">
              <a:lnSpc>
                <a:spcPct val="107000"/>
              </a:lnSpc>
              <a:spcBef>
                <a:spcPts val="0"/>
              </a:spcBef>
              <a:spcAft>
                <a:spcPts val="800"/>
              </a:spcAft>
              <a:tabLst>
                <a:tab pos="180340" algn="l"/>
              </a:tabLst>
            </a:pPr>
            <a:r>
              <a:rPr lang="vi-VN" sz="2000" b="1"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Các bước thực hiện kịch bản 1</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a:t>
            </a:r>
            <a:endParaRPr lang="en-US"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tabLst>
                <a:tab pos="180340" algn="l"/>
              </a:tabLst>
            </a:pP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Bước 1: Tải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source</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code</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từ bằng chứng khai thác.</a:t>
            </a:r>
            <a:endParaRPr lang="en-US"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tabLst>
                <a:tab pos="180340" algn="l"/>
              </a:tabLst>
            </a:pP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Bước 2: Chỉnh sửa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source</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một chút do có vài lỗi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syntax</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a:t>
            </a:r>
            <a:endParaRPr lang="en-US"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tabLst>
                <a:tab pos="180340" algn="l"/>
              </a:tabLst>
            </a:pP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Bước 3: Chạy lệnh sau để tạo tệp MP4 độc hại.</a:t>
            </a:r>
          </a:p>
          <a:p>
            <a:pPr marL="342900" marR="0" lvl="0" indent="-342900" algn="just">
              <a:lnSpc>
                <a:spcPct val="107000"/>
              </a:lnSpc>
              <a:spcBef>
                <a:spcPts val="0"/>
              </a:spcBef>
              <a:spcAft>
                <a:spcPts val="800"/>
              </a:spcAft>
              <a:buFont typeface="Symbol" panose="05050102010706020507" pitchFamily="18" charset="2"/>
              <a:buChar char=""/>
              <a:tabLst>
                <a:tab pos="180340" algn="l"/>
              </a:tabLst>
            </a:pPr>
            <a:r>
              <a:rPr lang="vi-VN" sz="18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Bước 4: Tệp MP4 vừa tạo nếu đúng mong đợi thì khi máy </a:t>
            </a:r>
            <a:r>
              <a:rPr lang="vi-VN" sz="18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Android</a:t>
            </a:r>
            <a:r>
              <a:rPr lang="vi-VN" sz="18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chạy </a:t>
            </a:r>
            <a:r>
              <a:rPr lang="vi-VN" sz="18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file</a:t>
            </a:r>
            <a:r>
              <a:rPr lang="vi-VN" sz="18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thì máy </a:t>
            </a:r>
            <a:r>
              <a:rPr lang="vi-VN" sz="18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kali</a:t>
            </a:r>
            <a:r>
              <a:rPr lang="vi-VN" sz="18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tại cổng nghe sẽ bắt được </a:t>
            </a:r>
            <a:r>
              <a:rPr lang="vi-VN" sz="18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shell</a:t>
            </a:r>
            <a:r>
              <a:rPr lang="vi-VN" sz="18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của máy </a:t>
            </a:r>
            <a:r>
              <a:rPr lang="vi-VN" sz="18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Android</a:t>
            </a:r>
            <a:r>
              <a:rPr lang="vi-VN" sz="18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Chuyển tệp MP4 độc hại cho máy </a:t>
            </a:r>
            <a:r>
              <a:rPr lang="vi-VN" sz="18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Android</a:t>
            </a:r>
            <a:r>
              <a:rPr lang="vi-VN" sz="18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có thể dùng </a:t>
            </a:r>
            <a:r>
              <a:rPr lang="vi-VN" sz="18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adb</a:t>
            </a:r>
            <a:r>
              <a:rPr lang="vi-VN" sz="18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a:t>
            </a:r>
          </a:p>
          <a:p>
            <a:pPr marL="342900" marR="0" lvl="0" indent="-342900" algn="just">
              <a:lnSpc>
                <a:spcPct val="107000"/>
              </a:lnSpc>
              <a:spcBef>
                <a:spcPts val="0"/>
              </a:spcBef>
              <a:spcAft>
                <a:spcPts val="800"/>
              </a:spcAft>
              <a:buFont typeface="Symbol" panose="05050102010706020507" pitchFamily="18" charset="2"/>
              <a:buChar char=""/>
              <a:tabLst>
                <a:tab pos="180340" algn="l"/>
              </a:tabLst>
            </a:pP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Bước 5: Mở cổng nghe trên máy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kali</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và chạy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file</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trên máy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Android</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rồi quan sát.</a:t>
            </a:r>
            <a:endParaRPr lang="en-US"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3508366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a:latin typeface="Cambria" panose="02040503050406030204" pitchFamily="18" charset="0"/>
                <a:ea typeface="Cambria" panose="02040503050406030204" pitchFamily="18" charset="0"/>
                <a:cs typeface="Arial"/>
              </a:rPr>
              <a:t>Kịch bản 1</a:t>
            </a:r>
            <a:endParaRPr lang="vi-VN" dirty="0">
              <a:latin typeface="Cambria" panose="02040503050406030204" pitchFamily="18" charset="0"/>
              <a:ea typeface="Cambria" panose="02040503050406030204" pitchFamily="18" charset="0"/>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24</a:t>
            </a:fld>
            <a:endParaRPr lang="en-US"/>
          </a:p>
        </p:txBody>
      </p:sp>
      <p:pic>
        <p:nvPicPr>
          <p:cNvPr id="3" name="Picture 2">
            <a:extLst>
              <a:ext uri="{FF2B5EF4-FFF2-40B4-BE49-F238E27FC236}">
                <a16:creationId xmlns:a16="http://schemas.microsoft.com/office/drawing/2014/main" id="{7FBD95E2-3099-CB50-25A6-9E7C7BF9FD6E}"/>
              </a:ext>
            </a:extLst>
          </p:cNvPr>
          <p:cNvPicPr>
            <a:picLocks noChangeAspect="1"/>
          </p:cNvPicPr>
          <p:nvPr/>
        </p:nvPicPr>
        <p:blipFill>
          <a:blip r:embed="rId2"/>
          <a:stretch>
            <a:fillRect/>
          </a:stretch>
        </p:blipFill>
        <p:spPr>
          <a:xfrm>
            <a:off x="1990982" y="840928"/>
            <a:ext cx="4572000" cy="3054773"/>
          </a:xfrm>
          <a:prstGeom prst="rect">
            <a:avLst/>
          </a:prstGeom>
        </p:spPr>
      </p:pic>
      <p:pic>
        <p:nvPicPr>
          <p:cNvPr id="5" name="Picture 4">
            <a:extLst>
              <a:ext uri="{FF2B5EF4-FFF2-40B4-BE49-F238E27FC236}">
                <a16:creationId xmlns:a16="http://schemas.microsoft.com/office/drawing/2014/main" id="{7F66AB23-FD3A-1D79-395B-E56B9BE5F5F2}"/>
              </a:ext>
            </a:extLst>
          </p:cNvPr>
          <p:cNvPicPr>
            <a:picLocks noChangeAspect="1"/>
          </p:cNvPicPr>
          <p:nvPr/>
        </p:nvPicPr>
        <p:blipFill>
          <a:blip r:embed="rId3"/>
          <a:stretch>
            <a:fillRect/>
          </a:stretch>
        </p:blipFill>
        <p:spPr>
          <a:xfrm>
            <a:off x="169946" y="4081875"/>
            <a:ext cx="8899219" cy="510111"/>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CDD73CFF-A290-7FFF-DD81-10174501F444}"/>
              </a:ext>
            </a:extLst>
          </p:cNvPr>
          <p:cNvPicPr>
            <a:picLocks noChangeAspect="1"/>
          </p:cNvPicPr>
          <p:nvPr/>
        </p:nvPicPr>
        <p:blipFill>
          <a:blip r:embed="rId4"/>
          <a:stretch>
            <a:fillRect/>
          </a:stretch>
        </p:blipFill>
        <p:spPr>
          <a:xfrm>
            <a:off x="2706111" y="4667483"/>
            <a:ext cx="3459787" cy="1816388"/>
          </a:xfrm>
          <a:prstGeom prst="rect">
            <a:avLst/>
          </a:prstGeom>
        </p:spPr>
      </p:pic>
    </p:spTree>
    <p:extLst>
      <p:ext uri="{BB962C8B-B14F-4D97-AF65-F5344CB8AC3E}">
        <p14:creationId xmlns:p14="http://schemas.microsoft.com/office/powerpoint/2010/main" val="28288862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a:latin typeface="Cambria" panose="02040503050406030204" pitchFamily="18" charset="0"/>
                <a:ea typeface="Cambria" panose="02040503050406030204" pitchFamily="18" charset="0"/>
                <a:cs typeface="Arial"/>
              </a:rPr>
              <a:t>Kịch bản 1</a:t>
            </a:r>
            <a:endParaRPr lang="vi-VN" dirty="0">
              <a:latin typeface="Cambria" panose="02040503050406030204" pitchFamily="18" charset="0"/>
              <a:ea typeface="Cambria" panose="02040503050406030204" pitchFamily="18" charset="0"/>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25</a:t>
            </a:fld>
            <a:endParaRPr lang="en-US"/>
          </a:p>
        </p:txBody>
      </p:sp>
      <p:sp>
        <p:nvSpPr>
          <p:cNvPr id="13" name="TextBox 12">
            <a:extLst>
              <a:ext uri="{FF2B5EF4-FFF2-40B4-BE49-F238E27FC236}">
                <a16:creationId xmlns:a16="http://schemas.microsoft.com/office/drawing/2014/main" id="{7C753C78-616B-C16D-B164-8F1A54365C1E}"/>
              </a:ext>
            </a:extLst>
          </p:cNvPr>
          <p:cNvSpPr txBox="1"/>
          <p:nvPr/>
        </p:nvSpPr>
        <p:spPr>
          <a:xfrm>
            <a:off x="-17252" y="884533"/>
            <a:ext cx="5485038" cy="1200329"/>
          </a:xfrm>
          <a:prstGeom prst="rect">
            <a:avLst/>
          </a:prstGeom>
          <a:noFill/>
        </p:spPr>
        <p:txBody>
          <a:bodyPr wrap="square">
            <a:spAutoFit/>
          </a:bodyPr>
          <a:lstStyle/>
          <a:p>
            <a:r>
              <a:rPr lang="vi-VN" sz="2400" b="1" dirty="0">
                <a:latin typeface="Cambria" panose="02040503050406030204" pitchFamily="18" charset="0"/>
                <a:ea typeface="Cambria" panose="02040503050406030204" pitchFamily="18" charset="0"/>
              </a:rPr>
              <a:t>Kết quả: </a:t>
            </a:r>
            <a:r>
              <a:rPr lang="vi-VN" sz="2400" dirty="0">
                <a:latin typeface="Cambria" panose="02040503050406030204" pitchFamily="18" charset="0"/>
                <a:ea typeface="Cambria" panose="02040503050406030204" pitchFamily="18" charset="0"/>
              </a:rPr>
              <a:t>Thất bại, tệp MP4 không chạy được. Tuy nhiên, tệp vẫn được nhận định là độc hại trên </a:t>
            </a:r>
            <a:r>
              <a:rPr lang="vi-VN" sz="2400" dirty="0" err="1">
                <a:latin typeface="Cambria" panose="02040503050406030204" pitchFamily="18" charset="0"/>
                <a:ea typeface="Cambria" panose="02040503050406030204" pitchFamily="18" charset="0"/>
              </a:rPr>
              <a:t>VirusTotal</a:t>
            </a:r>
            <a:r>
              <a:rPr lang="vi-VN" sz="2400" dirty="0">
                <a:latin typeface="Cambria" panose="02040503050406030204" pitchFamily="18" charset="0"/>
                <a:ea typeface="Cambria" panose="02040503050406030204" pitchFamily="18" charset="0"/>
              </a:rPr>
              <a:t>.</a:t>
            </a:r>
            <a:endParaRPr lang="vi-VN" sz="2400" b="1" dirty="0">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8B89F763-1D7B-1AA1-7915-D83A93D94122}"/>
              </a:ext>
            </a:extLst>
          </p:cNvPr>
          <p:cNvPicPr>
            <a:picLocks noChangeAspect="1"/>
          </p:cNvPicPr>
          <p:nvPr/>
        </p:nvPicPr>
        <p:blipFill>
          <a:blip r:embed="rId2"/>
          <a:stretch>
            <a:fillRect/>
          </a:stretch>
        </p:blipFill>
        <p:spPr>
          <a:xfrm>
            <a:off x="5467785" y="884533"/>
            <a:ext cx="3322037" cy="5487512"/>
          </a:xfrm>
          <a:prstGeom prst="rect">
            <a:avLst/>
          </a:prstGeom>
        </p:spPr>
      </p:pic>
      <p:pic>
        <p:nvPicPr>
          <p:cNvPr id="3" name="Picture 2">
            <a:extLst>
              <a:ext uri="{FF2B5EF4-FFF2-40B4-BE49-F238E27FC236}">
                <a16:creationId xmlns:a16="http://schemas.microsoft.com/office/drawing/2014/main" id="{0CB63348-318B-9F5A-5B66-D8E7109A0E89}"/>
              </a:ext>
            </a:extLst>
          </p:cNvPr>
          <p:cNvPicPr>
            <a:picLocks noChangeAspect="1"/>
          </p:cNvPicPr>
          <p:nvPr/>
        </p:nvPicPr>
        <p:blipFill>
          <a:blip r:embed="rId3"/>
          <a:stretch>
            <a:fillRect/>
          </a:stretch>
        </p:blipFill>
        <p:spPr>
          <a:xfrm>
            <a:off x="0" y="3836078"/>
            <a:ext cx="5467784" cy="2647794"/>
          </a:xfrm>
          <a:prstGeom prst="rect">
            <a:avLst/>
          </a:prstGeom>
        </p:spPr>
      </p:pic>
    </p:spTree>
    <p:extLst>
      <p:ext uri="{BB962C8B-B14F-4D97-AF65-F5344CB8AC3E}">
        <p14:creationId xmlns:p14="http://schemas.microsoft.com/office/powerpoint/2010/main" val="14180097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a:latin typeface="Cambria" panose="02040503050406030204" pitchFamily="18" charset="0"/>
                <a:ea typeface="Cambria" panose="02040503050406030204" pitchFamily="18" charset="0"/>
                <a:cs typeface="Arial"/>
              </a:rPr>
              <a:t>Kịch bản 2</a:t>
            </a:r>
            <a:endParaRPr lang="vi-VN" dirty="0">
              <a:latin typeface="Cambria" panose="02040503050406030204" pitchFamily="18" charset="0"/>
              <a:ea typeface="Cambria" panose="02040503050406030204" pitchFamily="18" charset="0"/>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26</a:t>
            </a:fld>
            <a:endParaRPr lang="en-US"/>
          </a:p>
        </p:txBody>
      </p:sp>
      <p:sp>
        <p:nvSpPr>
          <p:cNvPr id="6" name="TextBox 5">
            <a:extLst>
              <a:ext uri="{FF2B5EF4-FFF2-40B4-BE49-F238E27FC236}">
                <a16:creationId xmlns:a16="http://schemas.microsoft.com/office/drawing/2014/main" id="{67021BB7-7B5A-D87A-38FD-F60C247455D6}"/>
              </a:ext>
            </a:extLst>
          </p:cNvPr>
          <p:cNvSpPr txBox="1"/>
          <p:nvPr/>
        </p:nvSpPr>
        <p:spPr>
          <a:xfrm>
            <a:off x="0" y="849074"/>
            <a:ext cx="9143999" cy="707886"/>
          </a:xfrm>
          <a:prstGeom prst="rect">
            <a:avLst/>
          </a:prstGeom>
          <a:noFill/>
        </p:spPr>
        <p:txBody>
          <a:bodyPr wrap="square">
            <a:spAutoFit/>
          </a:bodyPr>
          <a:lstStyle/>
          <a:p>
            <a:r>
              <a:rPr lang="vi-VN" sz="2000" b="1"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Kết quả</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Triển khai thành công phương pháp và xuất ra 1 tệp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csv</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(dataset_1.csv) chứa tập dữ liệu với đầy đủ đặc trưng, tổng 243 đặc trưng thêm 1 cột nhãn.</a:t>
            </a:r>
            <a:endParaRPr lang="en-US" sz="2000" dirty="0">
              <a:latin typeface="Cambria" panose="02040503050406030204" pitchFamily="18" charset="0"/>
              <a:ea typeface="Cambria" panose="02040503050406030204" pitchFamily="18" charset="0"/>
            </a:endParaRPr>
          </a:p>
        </p:txBody>
      </p:sp>
      <p:pic>
        <p:nvPicPr>
          <p:cNvPr id="7" name="Picture 6">
            <a:extLst>
              <a:ext uri="{FF2B5EF4-FFF2-40B4-BE49-F238E27FC236}">
                <a16:creationId xmlns:a16="http://schemas.microsoft.com/office/drawing/2014/main" id="{F427D266-812F-F615-668F-D9BA163CF62F}"/>
              </a:ext>
            </a:extLst>
          </p:cNvPr>
          <p:cNvPicPr>
            <a:picLocks noChangeAspect="1"/>
          </p:cNvPicPr>
          <p:nvPr/>
        </p:nvPicPr>
        <p:blipFill>
          <a:blip r:embed="rId2"/>
          <a:stretch>
            <a:fillRect/>
          </a:stretch>
        </p:blipFill>
        <p:spPr>
          <a:xfrm>
            <a:off x="0" y="1822391"/>
            <a:ext cx="9143999" cy="3213218"/>
          </a:xfrm>
          <a:prstGeom prst="rect">
            <a:avLst/>
          </a:prstGeom>
        </p:spPr>
      </p:pic>
    </p:spTree>
    <p:extLst>
      <p:ext uri="{BB962C8B-B14F-4D97-AF65-F5344CB8AC3E}">
        <p14:creationId xmlns:p14="http://schemas.microsoft.com/office/powerpoint/2010/main" val="2837096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a:latin typeface="Cambria" panose="02040503050406030204" pitchFamily="18" charset="0"/>
                <a:ea typeface="Cambria" panose="02040503050406030204" pitchFamily="18" charset="0"/>
                <a:cs typeface="Arial"/>
              </a:rPr>
              <a:t>Kịch bản 2</a:t>
            </a:r>
            <a:endParaRPr lang="vi-VN" dirty="0">
              <a:latin typeface="Cambria" panose="02040503050406030204" pitchFamily="18" charset="0"/>
              <a:ea typeface="Cambria" panose="02040503050406030204" pitchFamily="18" charset="0"/>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27</a:t>
            </a:fld>
            <a:endParaRPr lang="en-US"/>
          </a:p>
        </p:txBody>
      </p:sp>
      <p:sp>
        <p:nvSpPr>
          <p:cNvPr id="6" name="TextBox 5">
            <a:extLst>
              <a:ext uri="{FF2B5EF4-FFF2-40B4-BE49-F238E27FC236}">
                <a16:creationId xmlns:a16="http://schemas.microsoft.com/office/drawing/2014/main" id="{67021BB7-7B5A-D87A-38FD-F60C247455D6}"/>
              </a:ext>
            </a:extLst>
          </p:cNvPr>
          <p:cNvSpPr txBox="1"/>
          <p:nvPr/>
        </p:nvSpPr>
        <p:spPr>
          <a:xfrm>
            <a:off x="0" y="849074"/>
            <a:ext cx="9143999" cy="1015663"/>
          </a:xfrm>
          <a:prstGeom prst="rect">
            <a:avLst/>
          </a:prstGeom>
          <a:noFill/>
        </p:spPr>
        <p:txBody>
          <a:bodyPr wrap="square">
            <a:spAutoFit/>
          </a:bodyPr>
          <a:lstStyle/>
          <a:p>
            <a:r>
              <a:rPr lang="vi-VN" sz="2000" b="1"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Sự khác biệt dễ thấy giữa tệp MP4 độc hại và lành tính ở phương pháp này</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các tệp độc hại không có đặc trưng “MP4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Video</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Compressor</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a:t>
            </a:r>
            <a:r>
              <a:rPr lang="vi-VN" sz="2000" kern="1400" dirty="0" err="1">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Name</a:t>
            </a:r>
            <a:r>
              <a:rPr lang="vi-VN" sz="2000" kern="1400" dirty="0">
                <a:solidFill>
                  <a:srgbClr val="212120"/>
                </a:solidFill>
                <a:effectLst/>
                <a:latin typeface="Cambria" panose="02040503050406030204" pitchFamily="18" charset="0"/>
                <a:ea typeface="Cambria" panose="02040503050406030204" pitchFamily="18" charset="0"/>
                <a:cs typeface="Times New Roman" panose="02020603050405020304" pitchFamily="18" charset="0"/>
              </a:rPr>
              <a:t>” trong khi các tệp lành tính thì có.</a:t>
            </a:r>
            <a:endParaRPr lang="en-US" sz="2400" dirty="0">
              <a:latin typeface="Cambria" panose="02040503050406030204" pitchFamily="18" charset="0"/>
              <a:ea typeface="Cambria" panose="02040503050406030204" pitchFamily="18" charset="0"/>
            </a:endParaRPr>
          </a:p>
        </p:txBody>
      </p:sp>
      <p:pic>
        <p:nvPicPr>
          <p:cNvPr id="3" name="Picture 2" descr="A screenshot of a computer&#10;&#10;Description automatically generated">
            <a:extLst>
              <a:ext uri="{FF2B5EF4-FFF2-40B4-BE49-F238E27FC236}">
                <a16:creationId xmlns:a16="http://schemas.microsoft.com/office/drawing/2014/main" id="{1FECFCF4-8570-CB64-E128-0000F2E534D7}"/>
              </a:ext>
            </a:extLst>
          </p:cNvPr>
          <p:cNvPicPr>
            <a:picLocks noChangeAspect="1"/>
          </p:cNvPicPr>
          <p:nvPr/>
        </p:nvPicPr>
        <p:blipFill>
          <a:blip r:embed="rId2"/>
          <a:stretch>
            <a:fillRect/>
          </a:stretch>
        </p:blipFill>
        <p:spPr>
          <a:xfrm>
            <a:off x="1062905" y="2059056"/>
            <a:ext cx="7018188" cy="2994810"/>
          </a:xfrm>
          <a:prstGeom prst="rect">
            <a:avLst/>
          </a:prstGeom>
        </p:spPr>
      </p:pic>
    </p:spTree>
    <p:extLst>
      <p:ext uri="{BB962C8B-B14F-4D97-AF65-F5344CB8AC3E}">
        <p14:creationId xmlns:p14="http://schemas.microsoft.com/office/powerpoint/2010/main" val="9830307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a:latin typeface="Cambria" panose="02040503050406030204" pitchFamily="18" charset="0"/>
                <a:ea typeface="Cambria" panose="02040503050406030204" pitchFamily="18" charset="0"/>
                <a:cs typeface="Arial"/>
              </a:rPr>
              <a:t>Kịch bản 3</a:t>
            </a:r>
            <a:endParaRPr lang="vi-VN" dirty="0">
              <a:latin typeface="Cambria" panose="02040503050406030204" pitchFamily="18" charset="0"/>
              <a:ea typeface="Cambria" panose="02040503050406030204" pitchFamily="18" charset="0"/>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28</a:t>
            </a:fld>
            <a:endParaRPr lang="en-US"/>
          </a:p>
        </p:txBody>
      </p:sp>
      <p:sp>
        <p:nvSpPr>
          <p:cNvPr id="5" name="TextBox 4">
            <a:extLst>
              <a:ext uri="{FF2B5EF4-FFF2-40B4-BE49-F238E27FC236}">
                <a16:creationId xmlns:a16="http://schemas.microsoft.com/office/drawing/2014/main" id="{37EBA6BE-28CE-C05B-5D43-D32D28892DF0}"/>
              </a:ext>
            </a:extLst>
          </p:cNvPr>
          <p:cNvSpPr txBox="1"/>
          <p:nvPr/>
        </p:nvSpPr>
        <p:spPr>
          <a:xfrm>
            <a:off x="-1" y="879139"/>
            <a:ext cx="9144001" cy="707886"/>
          </a:xfrm>
          <a:prstGeom prst="rect">
            <a:avLst/>
          </a:prstGeom>
          <a:noFill/>
        </p:spPr>
        <p:txBody>
          <a:bodyPr wrap="square" rtlCol="0">
            <a:spAutoFit/>
          </a:bodyPr>
          <a:lstStyle/>
          <a:p>
            <a:r>
              <a:rPr lang="vi-VN" sz="2000" b="1" dirty="0">
                <a:latin typeface="Cambria" panose="02040503050406030204" pitchFamily="18" charset="0"/>
                <a:ea typeface="Cambria" panose="02040503050406030204" pitchFamily="18" charset="0"/>
              </a:rPr>
              <a:t>Kết quả của bài báo: </a:t>
            </a:r>
            <a:r>
              <a:rPr lang="vi-VN" sz="2000" dirty="0">
                <a:latin typeface="Cambria" panose="02040503050406030204" pitchFamily="18" charset="0"/>
                <a:ea typeface="Cambria" panose="02040503050406030204" pitchFamily="18" charset="0"/>
              </a:rPr>
              <a:t>phương pháp </a:t>
            </a:r>
            <a:r>
              <a:rPr lang="en-US" sz="2000" dirty="0">
                <a:latin typeface="Cambria" panose="02040503050406030204" pitchFamily="18" charset="0"/>
                <a:ea typeface="Cambria" panose="02040503050406030204" pitchFamily="18" charset="0"/>
              </a:rPr>
              <a:t>Atom structural</a:t>
            </a:r>
            <a:r>
              <a:rPr lang="vi-VN" sz="2000" dirty="0">
                <a:latin typeface="Cambria" panose="02040503050406030204" pitchFamily="18" charset="0"/>
                <a:ea typeface="Cambria" panose="02040503050406030204" pitchFamily="18" charset="0"/>
              </a:rPr>
              <a:t> của nhóm tác giả trích xuất được một bộ đặc trưng gồm 91 đặc trưng từ bộ sưu tập của họ.</a:t>
            </a:r>
            <a:endParaRPr lang="en-US" sz="2000" dirty="0">
              <a:latin typeface="Cambria" panose="0204050305040603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440190AE-9943-010C-27DE-080C630CD8F9}"/>
              </a:ext>
            </a:extLst>
          </p:cNvPr>
          <p:cNvSpPr txBox="1"/>
          <p:nvPr/>
        </p:nvSpPr>
        <p:spPr>
          <a:xfrm>
            <a:off x="1" y="1587025"/>
            <a:ext cx="9144000" cy="1015663"/>
          </a:xfrm>
          <a:prstGeom prst="rect">
            <a:avLst/>
          </a:prstGeom>
          <a:noFill/>
        </p:spPr>
        <p:txBody>
          <a:bodyPr wrap="square" rtlCol="0">
            <a:spAutoFit/>
          </a:bodyPr>
          <a:lstStyle/>
          <a:p>
            <a:r>
              <a:rPr lang="vi-VN" sz="2000" b="1" dirty="0">
                <a:latin typeface="Cambria" panose="02040503050406030204" pitchFamily="18" charset="0"/>
                <a:ea typeface="Cambria" panose="02040503050406030204" pitchFamily="18" charset="0"/>
              </a:rPr>
              <a:t>Kết quả của nhóm: </a:t>
            </a:r>
            <a:r>
              <a:rPr lang="vi-VN" sz="2000" dirty="0">
                <a:latin typeface="Cambria" panose="02040503050406030204" pitchFamily="18" charset="0"/>
                <a:ea typeface="Cambria" panose="02040503050406030204" pitchFamily="18" charset="0"/>
              </a:rPr>
              <a:t>Triển khai thành công phương pháp và xuất ra 2 tệp .</a:t>
            </a:r>
            <a:r>
              <a:rPr lang="vi-VN" sz="2000" dirty="0" err="1">
                <a:latin typeface="Cambria" panose="02040503050406030204" pitchFamily="18" charset="0"/>
                <a:ea typeface="Cambria" panose="02040503050406030204" pitchFamily="18" charset="0"/>
              </a:rPr>
              <a:t>csv</a:t>
            </a:r>
            <a:r>
              <a:rPr lang="vi-VN" sz="2000" dirty="0">
                <a:latin typeface="Cambria" panose="02040503050406030204" pitchFamily="18" charset="0"/>
                <a:ea typeface="Cambria" panose="02040503050406030204" pitchFamily="18" charset="0"/>
              </a:rPr>
              <a:t> (dataset_2.csv, dataset_3.csv) chứa 2 tập dữ liệu với đầy đủ đặc trưng áp dụng 2 phương pháp biểu diễn đặc trưng khác nhau, tổng 38 đặc trưng thêm 1 cột nhãn.</a:t>
            </a:r>
            <a:endParaRPr lang="en-US" sz="2000" dirty="0">
              <a:latin typeface="Cambria" panose="02040503050406030204" pitchFamily="18" charset="0"/>
              <a:ea typeface="Cambria" panose="02040503050406030204" pitchFamily="18" charset="0"/>
            </a:endParaRPr>
          </a:p>
        </p:txBody>
      </p:sp>
      <p:pic>
        <p:nvPicPr>
          <p:cNvPr id="3" name="Picture 2" descr="A screenshot of a computer&#10;&#10;Description automatically generated">
            <a:extLst>
              <a:ext uri="{FF2B5EF4-FFF2-40B4-BE49-F238E27FC236}">
                <a16:creationId xmlns:a16="http://schemas.microsoft.com/office/drawing/2014/main" id="{40043325-62EE-43F0-E95B-E15B25B8CDAF}"/>
              </a:ext>
            </a:extLst>
          </p:cNvPr>
          <p:cNvPicPr>
            <a:picLocks noChangeAspect="1"/>
          </p:cNvPicPr>
          <p:nvPr/>
        </p:nvPicPr>
        <p:blipFill>
          <a:blip r:embed="rId2"/>
          <a:stretch>
            <a:fillRect/>
          </a:stretch>
        </p:blipFill>
        <p:spPr>
          <a:xfrm>
            <a:off x="1267335" y="2664325"/>
            <a:ext cx="6609330" cy="1871614"/>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4D641CBA-85B1-E04D-0644-F85D40140918}"/>
              </a:ext>
            </a:extLst>
          </p:cNvPr>
          <p:cNvPicPr>
            <a:picLocks noChangeAspect="1"/>
          </p:cNvPicPr>
          <p:nvPr/>
        </p:nvPicPr>
        <p:blipFill>
          <a:blip r:embed="rId3"/>
          <a:stretch>
            <a:fillRect/>
          </a:stretch>
        </p:blipFill>
        <p:spPr>
          <a:xfrm>
            <a:off x="1205610" y="4597576"/>
            <a:ext cx="6732777" cy="1871614"/>
          </a:xfrm>
          <a:prstGeom prst="rect">
            <a:avLst/>
          </a:prstGeom>
        </p:spPr>
      </p:pic>
    </p:spTree>
    <p:extLst>
      <p:ext uri="{BB962C8B-B14F-4D97-AF65-F5344CB8AC3E}">
        <p14:creationId xmlns:p14="http://schemas.microsoft.com/office/powerpoint/2010/main" val="22657452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a:latin typeface="Cambria" panose="02040503050406030204" pitchFamily="18" charset="0"/>
                <a:ea typeface="Cambria" panose="02040503050406030204" pitchFamily="18" charset="0"/>
                <a:cs typeface="Arial"/>
              </a:rPr>
              <a:t>Kịch bản 3</a:t>
            </a:r>
            <a:endParaRPr lang="vi-VN" dirty="0">
              <a:latin typeface="Cambria" panose="02040503050406030204" pitchFamily="18" charset="0"/>
              <a:ea typeface="Cambria" panose="02040503050406030204" pitchFamily="18" charset="0"/>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29</a:t>
            </a:fld>
            <a:endParaRPr lang="en-US"/>
          </a:p>
        </p:txBody>
      </p:sp>
      <p:sp>
        <p:nvSpPr>
          <p:cNvPr id="5" name="TextBox 4">
            <a:extLst>
              <a:ext uri="{FF2B5EF4-FFF2-40B4-BE49-F238E27FC236}">
                <a16:creationId xmlns:a16="http://schemas.microsoft.com/office/drawing/2014/main" id="{37EBA6BE-28CE-C05B-5D43-D32D28892DF0}"/>
              </a:ext>
            </a:extLst>
          </p:cNvPr>
          <p:cNvSpPr txBox="1"/>
          <p:nvPr/>
        </p:nvSpPr>
        <p:spPr>
          <a:xfrm>
            <a:off x="-1" y="879139"/>
            <a:ext cx="9144001" cy="1015663"/>
          </a:xfrm>
          <a:prstGeom prst="rect">
            <a:avLst/>
          </a:prstGeom>
          <a:noFill/>
        </p:spPr>
        <p:txBody>
          <a:bodyPr wrap="square" rtlCol="0">
            <a:spAutoFit/>
          </a:bodyPr>
          <a:lstStyle/>
          <a:p>
            <a:r>
              <a:rPr lang="vi-VN" sz="2000" b="1" dirty="0">
                <a:latin typeface="Cambria" panose="02040503050406030204" pitchFamily="18" charset="0"/>
                <a:ea typeface="Cambria" panose="02040503050406030204" pitchFamily="18" charset="0"/>
              </a:rPr>
              <a:t>Sự khác biệt dễ thấy giữa tệp MP4 độc hại và lành tính ở phương pháp này: </a:t>
            </a:r>
            <a:r>
              <a:rPr lang="vi-VN" sz="2000" dirty="0">
                <a:latin typeface="Cambria" panose="02040503050406030204" pitchFamily="18" charset="0"/>
                <a:ea typeface="Cambria" panose="02040503050406030204" pitchFamily="18" charset="0"/>
              </a:rPr>
              <a:t>các tệp độc hại không có đặc trưng “/</a:t>
            </a:r>
            <a:r>
              <a:rPr lang="vi-VN" sz="2000" dirty="0" err="1">
                <a:latin typeface="Cambria" panose="02040503050406030204" pitchFamily="18" charset="0"/>
                <a:ea typeface="Cambria" panose="02040503050406030204" pitchFamily="18" charset="0"/>
              </a:rPr>
              <a:t>moov</a:t>
            </a:r>
            <a:r>
              <a:rPr lang="vi-VN" sz="2000" dirty="0">
                <a:latin typeface="Cambria" panose="02040503050406030204" pitchFamily="18" charset="0"/>
                <a:ea typeface="Cambria" panose="02040503050406030204" pitchFamily="18" charset="0"/>
              </a:rPr>
              <a:t>/</a:t>
            </a:r>
            <a:r>
              <a:rPr lang="vi-VN" sz="2000" dirty="0" err="1">
                <a:latin typeface="Cambria" panose="02040503050406030204" pitchFamily="18" charset="0"/>
                <a:ea typeface="Cambria" panose="02040503050406030204" pitchFamily="18" charset="0"/>
              </a:rPr>
              <a:t>trak</a:t>
            </a:r>
            <a:r>
              <a:rPr lang="vi-VN" sz="2000" dirty="0">
                <a:latin typeface="Cambria" panose="02040503050406030204" pitchFamily="18" charset="0"/>
                <a:ea typeface="Cambria" panose="02040503050406030204" pitchFamily="18" charset="0"/>
              </a:rPr>
              <a:t>/</a:t>
            </a:r>
            <a:r>
              <a:rPr lang="vi-VN" sz="2000" dirty="0" err="1">
                <a:latin typeface="Cambria" panose="02040503050406030204" pitchFamily="18" charset="0"/>
                <a:ea typeface="Cambria" panose="02040503050406030204" pitchFamily="18" charset="0"/>
              </a:rPr>
              <a:t>mdia</a:t>
            </a:r>
            <a:r>
              <a:rPr lang="vi-VN" sz="2000" dirty="0">
                <a:latin typeface="Cambria" panose="02040503050406030204" pitchFamily="18" charset="0"/>
                <a:ea typeface="Cambria" panose="02040503050406030204" pitchFamily="18" charset="0"/>
              </a:rPr>
              <a:t>/</a:t>
            </a:r>
            <a:r>
              <a:rPr lang="vi-VN" sz="2000" dirty="0" err="1">
                <a:latin typeface="Cambria" panose="02040503050406030204" pitchFamily="18" charset="0"/>
                <a:ea typeface="Cambria" panose="02040503050406030204" pitchFamily="18" charset="0"/>
              </a:rPr>
              <a:t>minf</a:t>
            </a:r>
            <a:r>
              <a:rPr lang="vi-VN" sz="2000" dirty="0">
                <a:latin typeface="Cambria" panose="02040503050406030204" pitchFamily="18" charset="0"/>
                <a:ea typeface="Cambria" panose="02040503050406030204" pitchFamily="18" charset="0"/>
              </a:rPr>
              <a:t>/</a:t>
            </a:r>
            <a:r>
              <a:rPr lang="vi-VN" sz="2000" dirty="0" err="1">
                <a:latin typeface="Cambria" panose="02040503050406030204" pitchFamily="18" charset="0"/>
                <a:ea typeface="Cambria" panose="02040503050406030204" pitchFamily="18" charset="0"/>
              </a:rPr>
              <a:t>stbl</a:t>
            </a:r>
            <a:r>
              <a:rPr lang="vi-VN" sz="2000" dirty="0">
                <a:latin typeface="Cambria" panose="02040503050406030204" pitchFamily="18" charset="0"/>
                <a:ea typeface="Cambria" panose="02040503050406030204" pitchFamily="18" charset="0"/>
              </a:rPr>
              <a:t>/</a:t>
            </a:r>
            <a:r>
              <a:rPr lang="vi-VN" sz="2000" dirty="0" err="1">
                <a:latin typeface="Cambria" panose="02040503050406030204" pitchFamily="18" charset="0"/>
                <a:ea typeface="Cambria" panose="02040503050406030204" pitchFamily="18" charset="0"/>
              </a:rPr>
              <a:t>stss</a:t>
            </a:r>
            <a:r>
              <a:rPr lang="vi-VN" sz="2000" dirty="0">
                <a:latin typeface="Cambria" panose="02040503050406030204" pitchFamily="18" charset="0"/>
                <a:ea typeface="Cambria" panose="02040503050406030204" pitchFamily="18" charset="0"/>
              </a:rPr>
              <a:t>” trong khi các tệp lành tính thì có.</a:t>
            </a:r>
            <a:endParaRPr lang="en-US" sz="2000" dirty="0">
              <a:latin typeface="Cambria" panose="02040503050406030204" pitchFamily="18" charset="0"/>
              <a:ea typeface="Cambria" panose="02040503050406030204" pitchFamily="18" charset="0"/>
            </a:endParaRPr>
          </a:p>
        </p:txBody>
      </p:sp>
      <p:pic>
        <p:nvPicPr>
          <p:cNvPr id="8" name="Picture 7" descr="A screenshot of a computer&#10;&#10;Description automatically generated">
            <a:extLst>
              <a:ext uri="{FF2B5EF4-FFF2-40B4-BE49-F238E27FC236}">
                <a16:creationId xmlns:a16="http://schemas.microsoft.com/office/drawing/2014/main" id="{0D7A3661-BD9A-AD3B-62D3-63D98DD385B4}"/>
              </a:ext>
            </a:extLst>
          </p:cNvPr>
          <p:cNvPicPr>
            <a:picLocks noChangeAspect="1"/>
          </p:cNvPicPr>
          <p:nvPr/>
        </p:nvPicPr>
        <p:blipFill>
          <a:blip r:embed="rId2"/>
          <a:stretch>
            <a:fillRect/>
          </a:stretch>
        </p:blipFill>
        <p:spPr>
          <a:xfrm>
            <a:off x="1010131" y="2321003"/>
            <a:ext cx="7123737" cy="2215994"/>
          </a:xfrm>
          <a:prstGeom prst="rect">
            <a:avLst/>
          </a:prstGeom>
        </p:spPr>
      </p:pic>
    </p:spTree>
    <p:extLst>
      <p:ext uri="{BB962C8B-B14F-4D97-AF65-F5344CB8AC3E}">
        <p14:creationId xmlns:p14="http://schemas.microsoft.com/office/powerpoint/2010/main" val="1183599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Cambria" panose="02040503050406030204" pitchFamily="18" charset="0"/>
                <a:ea typeface="Cambria" panose="02040503050406030204" pitchFamily="18" charset="0"/>
              </a:rPr>
              <a:t>Nội</a:t>
            </a:r>
            <a:r>
              <a:rPr lang="en-US" dirty="0">
                <a:latin typeface="Cambria" panose="02040503050406030204" pitchFamily="18" charset="0"/>
                <a:ea typeface="Cambria" panose="02040503050406030204" pitchFamily="18" charset="0"/>
              </a:rPr>
              <a:t> dung </a:t>
            </a:r>
            <a:r>
              <a:rPr lang="en-US" dirty="0" err="1">
                <a:latin typeface="Cambria" panose="02040503050406030204" pitchFamily="18" charset="0"/>
                <a:ea typeface="Cambria" panose="02040503050406030204" pitchFamily="18" charset="0"/>
              </a:rPr>
              <a:t>báo</a:t>
            </a:r>
            <a:r>
              <a:rPr lang="en-US" dirty="0">
                <a:latin typeface="Cambria" panose="02040503050406030204" pitchFamily="18" charset="0"/>
                <a:ea typeface="Cambria" panose="02040503050406030204" pitchFamily="18" charset="0"/>
              </a:rPr>
              <a:t> </a:t>
            </a:r>
            <a:r>
              <a:rPr lang="en-US" dirty="0" err="1">
                <a:latin typeface="Cambria" panose="02040503050406030204" pitchFamily="18" charset="0"/>
                <a:ea typeface="Cambria" panose="02040503050406030204" pitchFamily="18" charset="0"/>
              </a:rPr>
              <a:t>cáo</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vert="horz" lIns="91440" tIns="45720" rIns="91440" bIns="45720" rtlCol="0" anchor="t">
            <a:normAutofit/>
          </a:bodyPr>
          <a:lstStyle/>
          <a:p>
            <a:pPr marL="292735" indent="-292735" defTabSz="385445">
              <a:spcBef>
                <a:spcPts val="2700"/>
              </a:spcBef>
              <a:defRPr sz="1800"/>
            </a:pPr>
            <a:r>
              <a:rPr lang="vi-VN" sz="2400" b="1">
                <a:solidFill>
                  <a:srgbClr val="FF0000"/>
                </a:solidFill>
                <a:latin typeface="Cambria" panose="02040503050406030204" pitchFamily="18" charset="0"/>
                <a:ea typeface="Cambria" panose="02040503050406030204" pitchFamily="18" charset="0"/>
                <a:cs typeface="Arial"/>
              </a:rPr>
              <a:t>Phần I: Giới thiệu vấn đề</a:t>
            </a:r>
          </a:p>
          <a:p>
            <a:pPr marL="292735" indent="-292735" defTabSz="385445">
              <a:spcBef>
                <a:spcPts val="2700"/>
              </a:spcBef>
              <a:defRPr sz="1800"/>
            </a:pPr>
            <a:r>
              <a:rPr lang="vi-VN" sz="2400" b="1">
                <a:latin typeface="Cambria" panose="02040503050406030204" pitchFamily="18" charset="0"/>
                <a:ea typeface="Cambria" panose="02040503050406030204" pitchFamily="18" charset="0"/>
                <a:cs typeface="Arial"/>
              </a:rPr>
              <a:t>Phần II: Cơ sở lý thuyết</a:t>
            </a:r>
          </a:p>
          <a:p>
            <a:pPr marL="292735" indent="-292735" defTabSz="385445">
              <a:spcBef>
                <a:spcPts val="2700"/>
              </a:spcBef>
              <a:defRPr sz="1800"/>
            </a:pPr>
            <a:r>
              <a:rPr lang="vi-VN" sz="2400" b="1">
                <a:latin typeface="Cambria" panose="02040503050406030204" pitchFamily="18" charset="0"/>
                <a:ea typeface="Cambria" panose="02040503050406030204" pitchFamily="18" charset="0"/>
                <a:cs typeface="Arial"/>
              </a:rPr>
              <a:t>Phần III: Phương pháp thực hiện</a:t>
            </a:r>
            <a:endParaRPr lang="en-US" sz="2400">
              <a:latin typeface="Cambria" panose="02040503050406030204" pitchFamily="18" charset="0"/>
              <a:ea typeface="Cambria" panose="02040503050406030204" pitchFamily="18" charset="0"/>
            </a:endParaRPr>
          </a:p>
          <a:p>
            <a:pPr marL="292735" indent="-292735" defTabSz="385445">
              <a:spcBef>
                <a:spcPts val="2700"/>
              </a:spcBef>
              <a:defRPr sz="1800"/>
            </a:pPr>
            <a:r>
              <a:rPr lang="en-US" sz="2400" b="1" err="1">
                <a:latin typeface="Cambria" panose="02040503050406030204" pitchFamily="18" charset="0"/>
                <a:ea typeface="Cambria" panose="02040503050406030204" pitchFamily="18" charset="0"/>
                <a:cs typeface="Arial"/>
              </a:rPr>
              <a:t>Phần</a:t>
            </a:r>
            <a:r>
              <a:rPr lang="en-US" sz="2400" b="1">
                <a:latin typeface="Cambria" panose="02040503050406030204" pitchFamily="18" charset="0"/>
                <a:ea typeface="Cambria" panose="02040503050406030204" pitchFamily="18" charset="0"/>
                <a:cs typeface="Arial"/>
              </a:rPr>
              <a:t> </a:t>
            </a:r>
            <a:r>
              <a:rPr lang="vi-VN" sz="2400" b="1">
                <a:latin typeface="Cambria" panose="02040503050406030204" pitchFamily="18" charset="0"/>
                <a:ea typeface="Cambria" panose="02040503050406030204" pitchFamily="18" charset="0"/>
                <a:cs typeface="Arial"/>
              </a:rPr>
              <a:t>IV</a:t>
            </a:r>
            <a:r>
              <a:rPr lang="en-US" sz="2400" b="1">
                <a:latin typeface="Cambria" panose="02040503050406030204" pitchFamily="18" charset="0"/>
                <a:ea typeface="Cambria" panose="02040503050406030204" pitchFamily="18" charset="0"/>
                <a:cs typeface="Arial"/>
              </a:rPr>
              <a:t>: </a:t>
            </a:r>
            <a:r>
              <a:rPr lang="vi-VN" sz="2400" b="1">
                <a:latin typeface="Cambria" panose="02040503050406030204" pitchFamily="18" charset="0"/>
                <a:ea typeface="Cambria" panose="02040503050406030204" pitchFamily="18" charset="0"/>
                <a:cs typeface="Arial"/>
              </a:rPr>
              <a:t>Thực nghiệm</a:t>
            </a:r>
          </a:p>
          <a:p>
            <a:pPr marL="292735" indent="-292735" defTabSz="385445">
              <a:spcBef>
                <a:spcPts val="2700"/>
              </a:spcBef>
              <a:defRPr sz="1800"/>
            </a:pPr>
            <a:r>
              <a:rPr lang="en-US" sz="2400" b="1" err="1">
                <a:latin typeface="Cambria" panose="02040503050406030204" pitchFamily="18" charset="0"/>
                <a:ea typeface="Cambria" panose="02040503050406030204" pitchFamily="18" charset="0"/>
                <a:cs typeface="Arial"/>
              </a:rPr>
              <a:t>Phần</a:t>
            </a:r>
            <a:r>
              <a:rPr lang="en-US" sz="2400" b="1">
                <a:latin typeface="Cambria" panose="02040503050406030204" pitchFamily="18" charset="0"/>
                <a:ea typeface="Cambria" panose="02040503050406030204" pitchFamily="18" charset="0"/>
                <a:cs typeface="Arial"/>
              </a:rPr>
              <a:t> </a:t>
            </a:r>
            <a:r>
              <a:rPr lang="vi-VN" sz="2400" b="1">
                <a:latin typeface="Cambria" panose="02040503050406030204" pitchFamily="18" charset="0"/>
                <a:ea typeface="Cambria" panose="02040503050406030204" pitchFamily="18" charset="0"/>
                <a:cs typeface="Arial"/>
              </a:rPr>
              <a:t>V</a:t>
            </a:r>
            <a:r>
              <a:rPr lang="en-US" sz="2400" b="1">
                <a:latin typeface="Cambria" panose="02040503050406030204" pitchFamily="18" charset="0"/>
                <a:ea typeface="Cambria" panose="02040503050406030204" pitchFamily="18" charset="0"/>
                <a:cs typeface="Arial"/>
              </a:rPr>
              <a:t>:</a:t>
            </a:r>
            <a:r>
              <a:rPr lang="vi-VN" sz="2400" b="1">
                <a:latin typeface="Cambria" panose="02040503050406030204" pitchFamily="18" charset="0"/>
                <a:ea typeface="Cambria" panose="02040503050406030204" pitchFamily="18" charset="0"/>
                <a:cs typeface="Arial"/>
              </a:rPr>
              <a:t> Kết luận và hướng phát triển</a:t>
            </a:r>
            <a:endParaRPr lang="en-US" sz="2400">
              <a:latin typeface="Cambria" panose="02040503050406030204" pitchFamily="18" charset="0"/>
              <a:ea typeface="Cambria" panose="02040503050406030204" pitchFamily="18" charset="0"/>
              <a:cs typeface="Arial"/>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3</a:t>
            </a:fld>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p:txBody>
          <a:bodyPr>
            <a:normAutofit/>
          </a:bodyPr>
          <a:lstStyle/>
          <a:p>
            <a:r>
              <a:rPr lang="vi-VN" dirty="0">
                <a:latin typeface="Cambria" panose="02040503050406030204" pitchFamily="18" charset="0"/>
                <a:ea typeface="Cambria" panose="02040503050406030204" pitchFamily="18" charset="0"/>
                <a:cs typeface="Arial"/>
              </a:rPr>
              <a:t>Kịch bản 4</a:t>
            </a:r>
            <a:endParaRPr lang="vi-VN" dirty="0">
              <a:latin typeface="Cambria" panose="02040503050406030204" pitchFamily="18" charset="0"/>
              <a:ea typeface="Cambria" panose="02040503050406030204" pitchFamily="18" charset="0"/>
            </a:endParaRPr>
          </a:p>
        </p:txBody>
      </p:sp>
      <p:sp>
        <p:nvSpPr>
          <p:cNvPr id="4" name="Chỗ dành sẵn cho Số hiệu Bản chiếu 3"/>
          <p:cNvSpPr>
            <a:spLocks noGrp="1"/>
          </p:cNvSpPr>
          <p:nvPr>
            <p:ph type="sldNum" sz="quarter" idx="12"/>
          </p:nvPr>
        </p:nvSpPr>
        <p:spPr/>
        <p:txBody>
          <a:bodyPr/>
          <a:lstStyle/>
          <a:p>
            <a:fld id="{B487F271-60DF-4592-BB7F-B45BB4441AA9}" type="slidenum">
              <a:rPr lang="en-US" smtClean="0"/>
              <a:t>30</a:t>
            </a:fld>
            <a:endParaRPr lang="en-US"/>
          </a:p>
        </p:txBody>
      </p:sp>
      <p:sp>
        <p:nvSpPr>
          <p:cNvPr id="5" name="TextBox 4">
            <a:extLst>
              <a:ext uri="{FF2B5EF4-FFF2-40B4-BE49-F238E27FC236}">
                <a16:creationId xmlns:a16="http://schemas.microsoft.com/office/drawing/2014/main" id="{37EBA6BE-28CE-C05B-5D43-D32D28892DF0}"/>
              </a:ext>
            </a:extLst>
          </p:cNvPr>
          <p:cNvSpPr txBox="1"/>
          <p:nvPr/>
        </p:nvSpPr>
        <p:spPr>
          <a:xfrm>
            <a:off x="0" y="863298"/>
            <a:ext cx="9143999" cy="707886"/>
          </a:xfrm>
          <a:prstGeom prst="rect">
            <a:avLst/>
          </a:prstGeom>
          <a:noFill/>
        </p:spPr>
        <p:txBody>
          <a:bodyPr wrap="square" rtlCol="0">
            <a:spAutoFit/>
          </a:bodyPr>
          <a:lstStyle/>
          <a:p>
            <a:r>
              <a:rPr lang="vi-VN" sz="2000" b="1" dirty="0">
                <a:latin typeface="Cambria" panose="02040503050406030204" pitchFamily="18" charset="0"/>
                <a:ea typeface="Cambria" panose="02040503050406030204" pitchFamily="18" charset="0"/>
              </a:rPr>
              <a:t>Kết quả của bài báo: </a:t>
            </a:r>
            <a:r>
              <a:rPr lang="vi-VN" sz="2000" dirty="0">
                <a:latin typeface="Cambria" panose="02040503050406030204" pitchFamily="18" charset="0"/>
                <a:ea typeface="Cambria" panose="02040503050406030204" pitchFamily="18" charset="0"/>
              </a:rPr>
              <a:t>phương pháp </a:t>
            </a:r>
            <a:r>
              <a:rPr lang="en-US" sz="2000" dirty="0">
                <a:latin typeface="Cambria" panose="02040503050406030204" pitchFamily="18" charset="0"/>
                <a:ea typeface="Cambria" panose="02040503050406030204" pitchFamily="18" charset="0"/>
              </a:rPr>
              <a:t>Atom </a:t>
            </a:r>
            <a:r>
              <a:rPr lang="vi-VN" sz="2000" dirty="0" err="1">
                <a:latin typeface="Cambria" panose="02040503050406030204" pitchFamily="18" charset="0"/>
                <a:ea typeface="Cambria" panose="02040503050406030204" pitchFamily="18" charset="0"/>
              </a:rPr>
              <a:t>names</a:t>
            </a:r>
            <a:r>
              <a:rPr lang="vi-VN" sz="2000" dirty="0">
                <a:latin typeface="Cambria" panose="02040503050406030204" pitchFamily="18" charset="0"/>
                <a:ea typeface="Cambria" panose="02040503050406030204" pitchFamily="18" charset="0"/>
              </a:rPr>
              <a:t> của nhóm tác giả trích xuất được một bộ đặc trưng gồm 56 đặc trưng từ bộ sưu tập của họ.</a:t>
            </a:r>
            <a:endParaRPr lang="en-US" sz="2000" dirty="0">
              <a:latin typeface="Cambria" panose="02040503050406030204" pitchFamily="18" charset="0"/>
              <a:ea typeface="Cambria" panose="02040503050406030204" pitchFamily="18" charset="0"/>
            </a:endParaRPr>
          </a:p>
        </p:txBody>
      </p:sp>
      <p:sp>
        <p:nvSpPr>
          <p:cNvPr id="6" name="TextBox 5">
            <a:extLst>
              <a:ext uri="{FF2B5EF4-FFF2-40B4-BE49-F238E27FC236}">
                <a16:creationId xmlns:a16="http://schemas.microsoft.com/office/drawing/2014/main" id="{440190AE-9943-010C-27DE-080C630CD8F9}"/>
              </a:ext>
            </a:extLst>
          </p:cNvPr>
          <p:cNvSpPr txBox="1"/>
          <p:nvPr/>
        </p:nvSpPr>
        <p:spPr>
          <a:xfrm>
            <a:off x="0" y="1571184"/>
            <a:ext cx="9143999" cy="1015663"/>
          </a:xfrm>
          <a:prstGeom prst="rect">
            <a:avLst/>
          </a:prstGeom>
          <a:noFill/>
        </p:spPr>
        <p:txBody>
          <a:bodyPr wrap="square" rtlCol="0">
            <a:spAutoFit/>
          </a:bodyPr>
          <a:lstStyle/>
          <a:p>
            <a:r>
              <a:rPr lang="vi-VN" sz="2000" b="1" dirty="0">
                <a:latin typeface="Cambria" panose="02040503050406030204" pitchFamily="18" charset="0"/>
                <a:ea typeface="Cambria" panose="02040503050406030204" pitchFamily="18" charset="0"/>
              </a:rPr>
              <a:t>Kết quả của nhóm: </a:t>
            </a:r>
            <a:r>
              <a:rPr lang="vi-VN" sz="2000" dirty="0">
                <a:latin typeface="Cambria" panose="02040503050406030204" pitchFamily="18" charset="0"/>
                <a:ea typeface="Cambria" panose="02040503050406030204" pitchFamily="18" charset="0"/>
              </a:rPr>
              <a:t>Triển khai thành công phương pháp và xuất ra 2 tệp .</a:t>
            </a:r>
            <a:r>
              <a:rPr lang="vi-VN" sz="2000" dirty="0" err="1">
                <a:latin typeface="Cambria" panose="02040503050406030204" pitchFamily="18" charset="0"/>
                <a:ea typeface="Cambria" panose="02040503050406030204" pitchFamily="18" charset="0"/>
              </a:rPr>
              <a:t>csv</a:t>
            </a:r>
            <a:r>
              <a:rPr lang="vi-VN" sz="2000" dirty="0">
                <a:latin typeface="Cambria" panose="02040503050406030204" pitchFamily="18" charset="0"/>
                <a:ea typeface="Cambria" panose="02040503050406030204" pitchFamily="18" charset="0"/>
              </a:rPr>
              <a:t> (dataset_4.csv, dataset_5.csv) chứa 2 tập dữ liệu với đầy đủ đặc trưng áp dụng 2 phương pháp biểu diễn đặc trưng khác nhau, tổng 32 đặc trưng thêm 1 cột nhãn.</a:t>
            </a:r>
            <a:endParaRPr lang="en-US" sz="2000" dirty="0">
              <a:latin typeface="Cambria" panose="02040503050406030204" pitchFamily="18" charset="0"/>
              <a:ea typeface="Cambria" panose="02040503050406030204" pitchFamily="18" charset="0"/>
            </a:endParaRPr>
          </a:p>
        </p:txBody>
      </p:sp>
      <p:pic>
        <p:nvPicPr>
          <p:cNvPr id="3" name="Picture 2" descr="A screenshot of a computer&#10;&#10;Description automatically generated">
            <a:extLst>
              <a:ext uri="{FF2B5EF4-FFF2-40B4-BE49-F238E27FC236}">
                <a16:creationId xmlns:a16="http://schemas.microsoft.com/office/drawing/2014/main" id="{227FC9A6-471D-F7BD-77AB-9C2863E60678}"/>
              </a:ext>
            </a:extLst>
          </p:cNvPr>
          <p:cNvPicPr>
            <a:picLocks noChangeAspect="1"/>
          </p:cNvPicPr>
          <p:nvPr/>
        </p:nvPicPr>
        <p:blipFill>
          <a:blip r:embed="rId2"/>
          <a:stretch>
            <a:fillRect/>
          </a:stretch>
        </p:blipFill>
        <p:spPr>
          <a:xfrm>
            <a:off x="728120" y="2586847"/>
            <a:ext cx="7687756" cy="1891204"/>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3FC8400F-8B41-C986-7FBC-D8B664A0A703}"/>
              </a:ext>
            </a:extLst>
          </p:cNvPr>
          <p:cNvPicPr>
            <a:picLocks noChangeAspect="1"/>
          </p:cNvPicPr>
          <p:nvPr/>
        </p:nvPicPr>
        <p:blipFill>
          <a:blip r:embed="rId3"/>
          <a:stretch>
            <a:fillRect/>
          </a:stretch>
        </p:blipFill>
        <p:spPr>
          <a:xfrm>
            <a:off x="728120" y="4770171"/>
            <a:ext cx="7715928" cy="1749905"/>
          </a:xfrm>
          <a:prstGeom prst="rect">
            <a:avLst/>
          </a:prstGeom>
        </p:spPr>
      </p:pic>
    </p:spTree>
    <p:extLst>
      <p:ext uri="{BB962C8B-B14F-4D97-AF65-F5344CB8AC3E}">
        <p14:creationId xmlns:p14="http://schemas.microsoft.com/office/powerpoint/2010/main" val="20025550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Cambria" panose="02040503050406030204" pitchFamily="18" charset="0"/>
                <a:ea typeface="Cambria" panose="02040503050406030204" pitchFamily="18" charset="0"/>
              </a:rPr>
              <a:t>Nội</a:t>
            </a:r>
            <a:r>
              <a:rPr lang="en-US" dirty="0">
                <a:latin typeface="Cambria" panose="02040503050406030204" pitchFamily="18" charset="0"/>
                <a:ea typeface="Cambria" panose="02040503050406030204" pitchFamily="18" charset="0"/>
              </a:rPr>
              <a:t> dung </a:t>
            </a:r>
            <a:r>
              <a:rPr lang="en-US" dirty="0" err="1">
                <a:latin typeface="Cambria" panose="02040503050406030204" pitchFamily="18" charset="0"/>
                <a:ea typeface="Cambria" panose="02040503050406030204" pitchFamily="18" charset="0"/>
              </a:rPr>
              <a:t>báo</a:t>
            </a:r>
            <a:r>
              <a:rPr lang="en-US" dirty="0">
                <a:latin typeface="Cambria" panose="02040503050406030204" pitchFamily="18" charset="0"/>
                <a:ea typeface="Cambria" panose="02040503050406030204" pitchFamily="18" charset="0"/>
              </a:rPr>
              <a:t> </a:t>
            </a:r>
            <a:r>
              <a:rPr lang="en-US" dirty="0" err="1">
                <a:latin typeface="Cambria" panose="02040503050406030204" pitchFamily="18" charset="0"/>
                <a:ea typeface="Cambria" panose="02040503050406030204" pitchFamily="18" charset="0"/>
              </a:rPr>
              <a:t>cáo</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vert="horz" lIns="91440" tIns="45720" rIns="91440" bIns="45720" rtlCol="0" anchor="t">
            <a:normAutofit/>
          </a:bodyPr>
          <a:lstStyle/>
          <a:p>
            <a:pPr marL="292735" indent="-292735" defTabSz="385445">
              <a:spcBef>
                <a:spcPts val="2700"/>
              </a:spcBef>
              <a:defRPr sz="1800"/>
            </a:pPr>
            <a:r>
              <a:rPr lang="vi-VN" sz="2400" b="1" dirty="0">
                <a:latin typeface="Cambria" panose="02040503050406030204" pitchFamily="18" charset="0"/>
                <a:ea typeface="Cambria" panose="02040503050406030204" pitchFamily="18" charset="0"/>
                <a:cs typeface="Arial" panose="020B0604020202020204"/>
              </a:rPr>
              <a:t>Phần I: Giới thiệu vấn đề</a:t>
            </a:r>
          </a:p>
          <a:p>
            <a:pPr marL="292735" indent="-292735" defTabSz="385445">
              <a:spcBef>
                <a:spcPts val="2700"/>
              </a:spcBef>
              <a:defRPr sz="1800"/>
            </a:pPr>
            <a:r>
              <a:rPr lang="vi-VN" sz="2400" b="1" dirty="0">
                <a:latin typeface="Cambria" panose="02040503050406030204" pitchFamily="18" charset="0"/>
                <a:ea typeface="Cambria" panose="02040503050406030204" pitchFamily="18" charset="0"/>
              </a:rPr>
              <a:t>Phần II: Phương pháp thực hiện</a:t>
            </a:r>
          </a:p>
          <a:p>
            <a:pPr marL="292735" indent="-292735" defTabSz="385445">
              <a:spcBef>
                <a:spcPts val="2700"/>
              </a:spcBef>
              <a:defRPr sz="1800"/>
            </a:pPr>
            <a:r>
              <a:rPr lang="en-US" sz="2400" b="1" dirty="0" err="1">
                <a:latin typeface="Cambria" panose="02040503050406030204" pitchFamily="18" charset="0"/>
                <a:ea typeface="Cambria" panose="02040503050406030204" pitchFamily="18" charset="0"/>
              </a:rPr>
              <a:t>Phần</a:t>
            </a:r>
            <a:r>
              <a:rPr lang="en-US" sz="2400" b="1" dirty="0">
                <a:latin typeface="Cambria" panose="02040503050406030204" pitchFamily="18" charset="0"/>
                <a:ea typeface="Cambria" panose="02040503050406030204" pitchFamily="18" charset="0"/>
              </a:rPr>
              <a:t> III: </a:t>
            </a:r>
            <a:r>
              <a:rPr lang="vi-VN" sz="2400" b="1" dirty="0">
                <a:latin typeface="Cambria" panose="02040503050406030204" pitchFamily="18" charset="0"/>
                <a:ea typeface="Cambria" panose="02040503050406030204" pitchFamily="18" charset="0"/>
              </a:rPr>
              <a:t>Thực nghiệm</a:t>
            </a:r>
          </a:p>
          <a:p>
            <a:pPr marL="292735" indent="-292735" defTabSz="385445">
              <a:spcBef>
                <a:spcPts val="2700"/>
              </a:spcBef>
              <a:defRPr sz="1800"/>
            </a:pPr>
            <a:r>
              <a:rPr lang="en-US" sz="2400" b="1" dirty="0" err="1">
                <a:solidFill>
                  <a:srgbClr val="FF0000"/>
                </a:solidFill>
                <a:latin typeface="Cambria" panose="02040503050406030204" pitchFamily="18" charset="0"/>
                <a:ea typeface="Cambria" panose="02040503050406030204" pitchFamily="18" charset="0"/>
              </a:rPr>
              <a:t>Phần</a:t>
            </a:r>
            <a:r>
              <a:rPr lang="en-US" sz="2400" b="1" dirty="0">
                <a:solidFill>
                  <a:srgbClr val="FF0000"/>
                </a:solidFill>
                <a:latin typeface="Cambria" panose="02040503050406030204" pitchFamily="18" charset="0"/>
                <a:ea typeface="Cambria" panose="02040503050406030204" pitchFamily="18" charset="0"/>
              </a:rPr>
              <a:t> IV:</a:t>
            </a:r>
            <a:r>
              <a:rPr lang="vi-VN" sz="2400" b="1" dirty="0">
                <a:solidFill>
                  <a:srgbClr val="FF0000"/>
                </a:solidFill>
                <a:latin typeface="Cambria" panose="02040503050406030204" pitchFamily="18" charset="0"/>
                <a:ea typeface="Cambria" panose="02040503050406030204" pitchFamily="18" charset="0"/>
              </a:rPr>
              <a:t> Kết luận và hướng phát triển</a:t>
            </a:r>
            <a:endParaRPr lang="en-US" dirty="0">
              <a:solidFill>
                <a:srgbClr val="FF0000"/>
              </a:solidFill>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31</a:t>
            </a:fld>
            <a:endParaRPr lang="en-US"/>
          </a:p>
        </p:txBody>
      </p:sp>
    </p:spTree>
    <p:extLst>
      <p:ext uri="{BB962C8B-B14F-4D97-AF65-F5344CB8AC3E}">
        <p14:creationId xmlns:p14="http://schemas.microsoft.com/office/powerpoint/2010/main" val="27137349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Kết luận</a:t>
            </a:r>
            <a:endParaRPr lang="en-US" dirty="0">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32</a:t>
            </a:fld>
            <a:endParaRPr lang="en-US"/>
          </a:p>
        </p:txBody>
      </p:sp>
      <p:sp>
        <p:nvSpPr>
          <p:cNvPr id="5" name="Content Placeholder 4">
            <a:extLst>
              <a:ext uri="{FF2B5EF4-FFF2-40B4-BE49-F238E27FC236}">
                <a16:creationId xmlns:a16="http://schemas.microsoft.com/office/drawing/2014/main" id="{5E65312E-02C1-E550-7BC5-5E4C12F2213B}"/>
              </a:ext>
            </a:extLst>
          </p:cNvPr>
          <p:cNvSpPr>
            <a:spLocks noGrp="1"/>
          </p:cNvSpPr>
          <p:nvPr>
            <p:ph idx="1"/>
          </p:nvPr>
        </p:nvSpPr>
        <p:spPr>
          <a:xfrm>
            <a:off x="0" y="845389"/>
            <a:ext cx="9143999" cy="5638481"/>
          </a:xfrm>
        </p:spPr>
        <p:txBody>
          <a:bodyPr>
            <a:normAutofit/>
          </a:bodyPr>
          <a:lstStyle/>
          <a:p>
            <a:r>
              <a:rPr lang="vi-VN" sz="2400" dirty="0">
                <a:latin typeface="Cambria" panose="02040503050406030204" pitchFamily="18" charset="0"/>
                <a:ea typeface="Cambria" panose="02040503050406030204" pitchFamily="18" charset="0"/>
              </a:rPr>
              <a:t>Nhóm đã thất bại trong việc tạo ra các tệp MP4 độc hại dựa trên các lỗ hổng được bài báo đề cập. Ít nhất thì tệp MP4 mà nhóm tạo ra ở kịch bản 1 đã được </a:t>
            </a:r>
            <a:r>
              <a:rPr lang="vi-VN" sz="2400" dirty="0" err="1">
                <a:latin typeface="Cambria" panose="02040503050406030204" pitchFamily="18" charset="0"/>
                <a:ea typeface="Cambria" panose="02040503050406030204" pitchFamily="18" charset="0"/>
              </a:rPr>
              <a:t>VirusTotal</a:t>
            </a:r>
            <a:r>
              <a:rPr lang="vi-VN" sz="2400" dirty="0">
                <a:latin typeface="Cambria" panose="02040503050406030204" pitchFamily="18" charset="0"/>
                <a:ea typeface="Cambria" panose="02040503050406030204" pitchFamily="18" charset="0"/>
              </a:rPr>
              <a:t> đánh giá là độc hại.</a:t>
            </a:r>
          </a:p>
          <a:p>
            <a:r>
              <a:rPr lang="vi-VN" sz="2400" dirty="0">
                <a:latin typeface="Cambria" panose="02040503050406030204" pitchFamily="18" charset="0"/>
                <a:ea typeface="Cambria" panose="02040503050406030204" pitchFamily="18" charset="0"/>
              </a:rPr>
              <a:t>Nhóm đã thành công thiết kế 3 phương pháp trích xuất đặc trưng tệp MP4 mà bài báo đề xuất.</a:t>
            </a:r>
          </a:p>
          <a:p>
            <a:r>
              <a:rPr lang="vi-VN" sz="2400" dirty="0">
                <a:latin typeface="Cambria" panose="02040503050406030204" pitchFamily="18" charset="0"/>
                <a:ea typeface="Cambria" panose="02040503050406030204" pitchFamily="18" charset="0"/>
              </a:rPr>
              <a:t>Số lượng đặc trưng trong bộ đặc trưng được trích xuất bởi phương pháp </a:t>
            </a:r>
            <a:r>
              <a:rPr lang="vi-VN" sz="2400" dirty="0" err="1">
                <a:latin typeface="Cambria" panose="02040503050406030204" pitchFamily="18" charset="0"/>
                <a:ea typeface="Cambria" panose="02040503050406030204" pitchFamily="18" charset="0"/>
              </a:rPr>
              <a:t>Atom</a:t>
            </a:r>
            <a:r>
              <a:rPr lang="vi-VN" sz="2400" dirty="0">
                <a:latin typeface="Cambria" panose="02040503050406030204" pitchFamily="18" charset="0"/>
                <a:ea typeface="Cambria" panose="02040503050406030204" pitchFamily="18" charset="0"/>
              </a:rPr>
              <a:t> </a:t>
            </a:r>
            <a:r>
              <a:rPr lang="vi-VN" sz="2400" dirty="0" err="1">
                <a:latin typeface="Cambria" panose="02040503050406030204" pitchFamily="18" charset="0"/>
                <a:ea typeface="Cambria" panose="02040503050406030204" pitchFamily="18" charset="0"/>
              </a:rPr>
              <a:t>structural</a:t>
            </a:r>
            <a:r>
              <a:rPr lang="vi-VN" sz="2400" dirty="0">
                <a:latin typeface="Cambria" panose="02040503050406030204" pitchFamily="18" charset="0"/>
                <a:ea typeface="Cambria" panose="02040503050406030204" pitchFamily="18" charset="0"/>
              </a:rPr>
              <a:t> và </a:t>
            </a:r>
            <a:r>
              <a:rPr lang="vi-VN" sz="2400" dirty="0" err="1">
                <a:latin typeface="Cambria" panose="02040503050406030204" pitchFamily="18" charset="0"/>
                <a:ea typeface="Cambria" panose="02040503050406030204" pitchFamily="18" charset="0"/>
              </a:rPr>
              <a:t>Atom</a:t>
            </a:r>
            <a:r>
              <a:rPr lang="vi-VN" sz="2400" dirty="0">
                <a:latin typeface="Cambria" panose="02040503050406030204" pitchFamily="18" charset="0"/>
                <a:ea typeface="Cambria" panose="02040503050406030204" pitchFamily="18" charset="0"/>
              </a:rPr>
              <a:t> </a:t>
            </a:r>
            <a:r>
              <a:rPr lang="vi-VN" sz="2400" dirty="0" err="1">
                <a:latin typeface="Cambria" panose="02040503050406030204" pitchFamily="18" charset="0"/>
                <a:ea typeface="Cambria" panose="02040503050406030204" pitchFamily="18" charset="0"/>
              </a:rPr>
              <a:t>names</a:t>
            </a:r>
            <a:r>
              <a:rPr lang="vi-VN" sz="2400" dirty="0">
                <a:latin typeface="Cambria" panose="02040503050406030204" pitchFamily="18" charset="0"/>
                <a:ea typeface="Cambria" panose="02040503050406030204" pitchFamily="18" charset="0"/>
              </a:rPr>
              <a:t> của nhóm kém hơn so với của nhóm tác giả là do bộ sưu tập của nhóm kém hơn nhiều so với của nhóm tác giả. Của nhóm gồm 4 tệp lành tính, 4 tệp độc hại. Của nhóm tác giả gồm 5066 tệp lành tính, 1163 tệp độc hại.</a:t>
            </a:r>
            <a:endParaRPr lang="en-US" sz="2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3141509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Hướng phát triển nghiên cứu</a:t>
            </a:r>
            <a:endParaRPr lang="en-US" dirty="0">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33</a:t>
            </a:fld>
            <a:endParaRPr lang="en-US"/>
          </a:p>
        </p:txBody>
      </p:sp>
      <p:sp>
        <p:nvSpPr>
          <p:cNvPr id="5" name="Content Placeholder 4">
            <a:extLst>
              <a:ext uri="{FF2B5EF4-FFF2-40B4-BE49-F238E27FC236}">
                <a16:creationId xmlns:a16="http://schemas.microsoft.com/office/drawing/2014/main" id="{5E65312E-02C1-E550-7BC5-5E4C12F2213B}"/>
              </a:ext>
            </a:extLst>
          </p:cNvPr>
          <p:cNvSpPr>
            <a:spLocks noGrp="1"/>
          </p:cNvSpPr>
          <p:nvPr>
            <p:ph idx="1"/>
          </p:nvPr>
        </p:nvSpPr>
        <p:spPr>
          <a:xfrm>
            <a:off x="0" y="828136"/>
            <a:ext cx="9143999" cy="5655735"/>
          </a:xfrm>
        </p:spPr>
        <p:txBody>
          <a:bodyPr vert="horz" lIns="91440" tIns="45720" rIns="91440" bIns="45720" rtlCol="0" anchor="t">
            <a:normAutofit/>
          </a:bodyPr>
          <a:lstStyle/>
          <a:p>
            <a:r>
              <a:rPr lang="vi-VN" sz="2400" dirty="0">
                <a:latin typeface="Cambria" panose="02040503050406030204" pitchFamily="18" charset="0"/>
                <a:ea typeface="Cambria" panose="02040503050406030204" pitchFamily="18" charset="0"/>
              </a:rPr>
              <a:t>Mở rộng bộ sưu tập.</a:t>
            </a:r>
          </a:p>
          <a:p>
            <a:r>
              <a:rPr lang="vi-VN" sz="2400" dirty="0">
                <a:latin typeface="Cambria" panose="02040503050406030204" pitchFamily="18" charset="0"/>
                <a:ea typeface="Cambria" panose="02040503050406030204" pitchFamily="18" charset="0"/>
              </a:rPr>
              <a:t>Tìm hiểu cách tạo MP4 độc hại có thể chạy trên máy nạn nhân và gây tác động tới hệ thống.</a:t>
            </a:r>
          </a:p>
          <a:p>
            <a:r>
              <a:rPr lang="vi-VN" sz="2400" dirty="0">
                <a:latin typeface="Cambria"/>
                <a:ea typeface="Cambria"/>
                <a:cs typeface="Arial"/>
              </a:rPr>
              <a:t>Áp dụng được mô hình tạo </a:t>
            </a:r>
            <a:r>
              <a:rPr lang="vi-VN" sz="2400" dirty="0" err="1">
                <a:latin typeface="Cambria"/>
                <a:ea typeface="Cambria"/>
                <a:cs typeface="Arial"/>
              </a:rPr>
              <a:t>dataset</a:t>
            </a:r>
            <a:r>
              <a:rPr lang="vi-VN" sz="2400" dirty="0">
                <a:latin typeface="Cambria"/>
                <a:ea typeface="Cambria"/>
                <a:cs typeface="Arial"/>
              </a:rPr>
              <a:t> của bài báo: Trích xuất đặc trưng &gt; đại diện đặc trưng &gt; lựa chọn đặc trưng &gt; N đặc trưng hàng đầu &gt; </a:t>
            </a:r>
            <a:r>
              <a:rPr lang="vi-VN" sz="2400">
                <a:latin typeface="Cambria"/>
                <a:ea typeface="Cambria"/>
                <a:cs typeface="Arial"/>
              </a:rPr>
              <a:t>datasets.</a:t>
            </a:r>
          </a:p>
          <a:p>
            <a:r>
              <a:rPr lang="vi-VN" sz="2400" dirty="0">
                <a:latin typeface="Cambria"/>
                <a:ea typeface="Cambria"/>
                <a:cs typeface="Arial"/>
              </a:rPr>
              <a:t>Sử dụng các </a:t>
            </a:r>
            <a:r>
              <a:rPr lang="vi-VN" sz="2400" dirty="0" err="1">
                <a:latin typeface="Cambria"/>
                <a:ea typeface="Cambria"/>
                <a:cs typeface="Arial"/>
              </a:rPr>
              <a:t>datasets</a:t>
            </a:r>
            <a:r>
              <a:rPr lang="vi-VN" sz="2400" dirty="0">
                <a:latin typeface="Cambria"/>
                <a:ea typeface="Cambria"/>
                <a:cs typeface="Arial"/>
              </a:rPr>
              <a:t> được tạo ra để huấn luyện mô hình phát hiện MP4 </a:t>
            </a:r>
            <a:r>
              <a:rPr lang="vi-VN" sz="2400">
                <a:latin typeface="Cambria"/>
                <a:ea typeface="Cambria"/>
                <a:cs typeface="Arial"/>
              </a:rPr>
              <a:t>Malware.</a:t>
            </a:r>
            <a:endParaRPr lang="vi-VN"/>
          </a:p>
          <a:p>
            <a:r>
              <a:rPr lang="vi-VN" sz="2400" dirty="0">
                <a:latin typeface="Cambria" panose="02040503050406030204" pitchFamily="18" charset="0"/>
                <a:ea typeface="Cambria" panose="02040503050406030204" pitchFamily="18" charset="0"/>
              </a:rPr>
              <a:t>Áp dụng mô hình trong ngữ cảnh cụ thể.</a:t>
            </a:r>
            <a:endParaRPr lang="en-US" sz="2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5962792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56873" y="4886035"/>
            <a:ext cx="4073235" cy="812801"/>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4600" b="1">
                <a:solidFill>
                  <a:schemeClr val="bg1"/>
                </a:solidFill>
              </a:rPr>
              <a:t>Xin </a:t>
            </a:r>
            <a:r>
              <a:rPr lang="en-US" sz="4600" b="1" err="1">
                <a:solidFill>
                  <a:schemeClr val="bg1"/>
                </a:solidFill>
              </a:rPr>
              <a:t>cảm</a:t>
            </a:r>
            <a:r>
              <a:rPr lang="en-US" sz="4600" b="1">
                <a:solidFill>
                  <a:schemeClr val="bg1"/>
                </a:solidFill>
              </a:rPr>
              <a:t> </a:t>
            </a:r>
            <a:r>
              <a:rPr lang="en-US" sz="4600" b="1" err="1">
                <a:solidFill>
                  <a:schemeClr val="bg1"/>
                </a:solidFill>
              </a:rPr>
              <a:t>ơn</a:t>
            </a:r>
            <a:r>
              <a:rPr lang="en-US" sz="4600" b="1">
                <a:solidFill>
                  <a:schemeClr val="bg1"/>
                </a:solidFill>
              </a:rPr>
              <a:t>.</a:t>
            </a:r>
          </a:p>
        </p:txBody>
      </p:sp>
      <p:cxnSp>
        <p:nvCxnSpPr>
          <p:cNvPr id="5" name="Straight Connector 4"/>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pic>
        <p:nvPicPr>
          <p:cNvPr id="9" name="Picture 8" descr="A close up of a logo&#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r="75471"/>
          <a:stretch>
            <a:fillRect/>
          </a:stretch>
        </p:blipFill>
        <p:spPr>
          <a:xfrm>
            <a:off x="853561" y="-34401"/>
            <a:ext cx="949893" cy="1074771"/>
          </a:xfrm>
          <a:prstGeom prst="rect">
            <a:avLst/>
          </a:prstGeom>
        </p:spPr>
      </p:pic>
      <p:sp>
        <p:nvSpPr>
          <p:cNvPr id="10" name="TextBox 9"/>
          <p:cNvSpPr txBox="1"/>
          <p:nvPr/>
        </p:nvSpPr>
        <p:spPr>
          <a:xfrm>
            <a:off x="2181689" y="179820"/>
            <a:ext cx="4623602" cy="646331"/>
          </a:xfrm>
          <a:prstGeom prst="rect">
            <a:avLst/>
          </a:prstGeom>
          <a:noFill/>
        </p:spPr>
        <p:txBody>
          <a:bodyPr wrap="square" rtlCol="0">
            <a:spAutoFit/>
          </a:bodyPr>
          <a:lstStyle/>
          <a:p>
            <a:r>
              <a:rPr lang="en-US" b="1">
                <a:solidFill>
                  <a:schemeClr val="tx1">
                    <a:lumMod val="85000"/>
                    <a:lumOff val="15000"/>
                  </a:schemeClr>
                </a:solidFill>
                <a:latin typeface="Arial" panose="020B0604020202020204" pitchFamily="34" charset="0"/>
                <a:cs typeface="Arial" panose="020B0604020202020204" pitchFamily="34" charset="0"/>
              </a:rPr>
              <a:t>Tr</a:t>
            </a:r>
            <a:r>
              <a:rPr lang="vi-VN" b="1">
                <a:solidFill>
                  <a:schemeClr val="tx1">
                    <a:lumMod val="85000"/>
                    <a:lumOff val="15000"/>
                  </a:schemeClr>
                </a:solidFill>
                <a:latin typeface="Arial" panose="020B0604020202020204" pitchFamily="34" charset="0"/>
                <a:cs typeface="Arial" panose="020B0604020202020204" pitchFamily="34" charset="0"/>
              </a:rPr>
              <a:t>ư</a:t>
            </a:r>
            <a:r>
              <a:rPr lang="en-US" b="1" err="1">
                <a:solidFill>
                  <a:schemeClr val="tx1">
                    <a:lumMod val="85000"/>
                    <a:lumOff val="15000"/>
                  </a:schemeClr>
                </a:solidFill>
                <a:latin typeface="Arial" panose="020B0604020202020204" pitchFamily="34" charset="0"/>
                <a:cs typeface="Arial" panose="020B0604020202020204" pitchFamily="34" charset="0"/>
              </a:rPr>
              <a:t>ờng</a:t>
            </a:r>
            <a:r>
              <a:rPr lang="en-US" b="1">
                <a:solidFill>
                  <a:schemeClr val="tx1">
                    <a:lumMod val="85000"/>
                    <a:lumOff val="15000"/>
                  </a:schemeClr>
                </a:solidFill>
                <a:latin typeface="Arial" panose="020B0604020202020204" pitchFamily="34" charset="0"/>
                <a:cs typeface="Arial" panose="020B0604020202020204" pitchFamily="34" charset="0"/>
              </a:rPr>
              <a:t> ĐH </a:t>
            </a:r>
            <a:r>
              <a:rPr lang="en-US" b="1" err="1">
                <a:solidFill>
                  <a:schemeClr val="tx1">
                    <a:lumMod val="85000"/>
                    <a:lumOff val="15000"/>
                  </a:schemeClr>
                </a:solidFill>
                <a:latin typeface="Arial" panose="020B0604020202020204" pitchFamily="34" charset="0"/>
                <a:cs typeface="Arial" panose="020B0604020202020204" pitchFamily="34" charset="0"/>
              </a:rPr>
              <a:t>Công</a:t>
            </a:r>
            <a:r>
              <a:rPr lang="en-US" b="1">
                <a:solidFill>
                  <a:schemeClr val="tx1">
                    <a:lumMod val="85000"/>
                    <a:lumOff val="15000"/>
                  </a:schemeClr>
                </a:solidFill>
                <a:latin typeface="Arial" panose="020B0604020202020204" pitchFamily="34" charset="0"/>
                <a:cs typeface="Arial" panose="020B0604020202020204" pitchFamily="34" charset="0"/>
              </a:rPr>
              <a:t> </a:t>
            </a:r>
            <a:r>
              <a:rPr lang="en-US" b="1" err="1">
                <a:solidFill>
                  <a:schemeClr val="tx1">
                    <a:lumMod val="85000"/>
                    <a:lumOff val="15000"/>
                  </a:schemeClr>
                </a:solidFill>
                <a:latin typeface="Arial" panose="020B0604020202020204" pitchFamily="34" charset="0"/>
                <a:cs typeface="Arial" panose="020B0604020202020204" pitchFamily="34" charset="0"/>
              </a:rPr>
              <a:t>nghệ</a:t>
            </a:r>
            <a:r>
              <a:rPr lang="en-US" b="1">
                <a:solidFill>
                  <a:schemeClr val="tx1">
                    <a:lumMod val="85000"/>
                    <a:lumOff val="15000"/>
                  </a:schemeClr>
                </a:solidFill>
                <a:latin typeface="Arial" panose="020B0604020202020204" pitchFamily="34" charset="0"/>
                <a:cs typeface="Arial" panose="020B0604020202020204" pitchFamily="34" charset="0"/>
              </a:rPr>
              <a:t> </a:t>
            </a:r>
            <a:r>
              <a:rPr lang="en-US" b="1" err="1">
                <a:solidFill>
                  <a:schemeClr val="tx1">
                    <a:lumMod val="85000"/>
                    <a:lumOff val="15000"/>
                  </a:schemeClr>
                </a:solidFill>
                <a:latin typeface="Arial" panose="020B0604020202020204" pitchFamily="34" charset="0"/>
                <a:cs typeface="Arial" panose="020B0604020202020204" pitchFamily="34" charset="0"/>
              </a:rPr>
              <a:t>Thông</a:t>
            </a:r>
            <a:r>
              <a:rPr lang="en-US" b="1">
                <a:solidFill>
                  <a:schemeClr val="tx1">
                    <a:lumMod val="85000"/>
                    <a:lumOff val="15000"/>
                  </a:schemeClr>
                </a:solidFill>
                <a:latin typeface="Arial" panose="020B0604020202020204" pitchFamily="34" charset="0"/>
                <a:cs typeface="Arial" panose="020B0604020202020204" pitchFamily="34" charset="0"/>
              </a:rPr>
              <a:t> tin</a:t>
            </a:r>
          </a:p>
          <a:p>
            <a:r>
              <a:rPr lang="en-US" b="1" err="1">
                <a:solidFill>
                  <a:schemeClr val="tx1">
                    <a:lumMod val="85000"/>
                    <a:lumOff val="15000"/>
                  </a:schemeClr>
                </a:solidFill>
                <a:latin typeface="Arial" panose="020B0604020202020204" pitchFamily="34" charset="0"/>
                <a:cs typeface="Arial" panose="020B0604020202020204" pitchFamily="34" charset="0"/>
              </a:rPr>
              <a:t>Đại</a:t>
            </a:r>
            <a:r>
              <a:rPr lang="en-US" b="1">
                <a:solidFill>
                  <a:schemeClr val="tx1">
                    <a:lumMod val="85000"/>
                    <a:lumOff val="15000"/>
                  </a:schemeClr>
                </a:solidFill>
                <a:latin typeface="Arial" panose="020B0604020202020204" pitchFamily="34" charset="0"/>
                <a:cs typeface="Arial" panose="020B0604020202020204" pitchFamily="34" charset="0"/>
              </a:rPr>
              <a:t> </a:t>
            </a:r>
            <a:r>
              <a:rPr lang="en-US" b="1" err="1">
                <a:solidFill>
                  <a:schemeClr val="tx1">
                    <a:lumMod val="85000"/>
                    <a:lumOff val="15000"/>
                  </a:schemeClr>
                </a:solidFill>
                <a:latin typeface="Arial" panose="020B0604020202020204" pitchFamily="34" charset="0"/>
                <a:cs typeface="Arial" panose="020B0604020202020204" pitchFamily="34" charset="0"/>
              </a:rPr>
              <a:t>Học</a:t>
            </a:r>
            <a:r>
              <a:rPr lang="en-US" b="1">
                <a:solidFill>
                  <a:schemeClr val="tx1">
                    <a:lumMod val="85000"/>
                    <a:lumOff val="15000"/>
                  </a:schemeClr>
                </a:solidFill>
                <a:latin typeface="Arial" panose="020B0604020202020204" pitchFamily="34" charset="0"/>
                <a:cs typeface="Arial" panose="020B0604020202020204" pitchFamily="34" charset="0"/>
              </a:rPr>
              <a:t> </a:t>
            </a:r>
            <a:r>
              <a:rPr lang="en-US" b="1" err="1">
                <a:solidFill>
                  <a:schemeClr val="tx1">
                    <a:lumMod val="85000"/>
                    <a:lumOff val="15000"/>
                  </a:schemeClr>
                </a:solidFill>
                <a:latin typeface="Arial" panose="020B0604020202020204" pitchFamily="34" charset="0"/>
                <a:cs typeface="Arial" panose="020B0604020202020204" pitchFamily="34" charset="0"/>
              </a:rPr>
              <a:t>Quốc</a:t>
            </a:r>
            <a:r>
              <a:rPr lang="en-US" b="1">
                <a:solidFill>
                  <a:schemeClr val="tx1">
                    <a:lumMod val="85000"/>
                    <a:lumOff val="15000"/>
                  </a:schemeClr>
                </a:solidFill>
                <a:latin typeface="Arial" panose="020B0604020202020204" pitchFamily="34" charset="0"/>
                <a:cs typeface="Arial" panose="020B0604020202020204" pitchFamily="34" charset="0"/>
              </a:rPr>
              <a:t> Gia TP. HCM</a:t>
            </a:r>
          </a:p>
        </p:txBody>
      </p:sp>
      <p:pic>
        <p:nvPicPr>
          <p:cNvPr id="12"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11955"/>
          <a:stretch>
            <a:fillRect/>
          </a:stretch>
        </p:blipFill>
        <p:spPr bwMode="auto">
          <a:xfrm>
            <a:off x="853561" y="1754343"/>
            <a:ext cx="6857072" cy="294171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See the source ima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14442" y="179820"/>
            <a:ext cx="1820474" cy="64633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323209" y="-1"/>
            <a:ext cx="10296258" cy="6864172"/>
          </a:xfrm>
          <a:prstGeom prst="rect">
            <a:avLst/>
          </a:prstGeom>
        </p:spPr>
      </p:pic>
      <p:sp>
        <p:nvSpPr>
          <p:cNvPr id="15" name="Rectangle 14"/>
          <p:cNvSpPr/>
          <p:nvPr/>
        </p:nvSpPr>
        <p:spPr>
          <a:xfrm>
            <a:off x="0" y="-1"/>
            <a:ext cx="9144000" cy="6848273"/>
          </a:xfrm>
          <a:prstGeom prst="rect">
            <a:avLst/>
          </a:prstGeom>
          <a:solidFill>
            <a:schemeClr val="dk1">
              <a:alpha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38720" y="3348136"/>
            <a:ext cx="7772400" cy="1826209"/>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ormAutofit/>
          </a:bodyPr>
          <a:lstStyle/>
          <a:p>
            <a:pPr algn="r"/>
            <a:r>
              <a:rPr lang="en-US" sz="2200" i="1" dirty="0" err="1">
                <a:solidFill>
                  <a:schemeClr val="bg1"/>
                </a:solidFill>
              </a:rPr>
              <a:t>Nhóm</a:t>
            </a:r>
            <a:r>
              <a:rPr lang="en-US" sz="2200" i="1" dirty="0">
                <a:solidFill>
                  <a:schemeClr val="bg1"/>
                </a:solidFill>
              </a:rPr>
              <a:t> </a:t>
            </a:r>
            <a:r>
              <a:rPr lang="vi-VN" sz="2200" i="1" dirty="0">
                <a:solidFill>
                  <a:schemeClr val="bg1"/>
                </a:solidFill>
              </a:rPr>
              <a:t>G14 – NT230.O21.ANTT</a:t>
            </a:r>
            <a:br>
              <a:rPr lang="en-US" sz="2200" i="1" dirty="0">
                <a:solidFill>
                  <a:schemeClr val="bg1"/>
                </a:solidFill>
              </a:rPr>
            </a:br>
            <a:r>
              <a:rPr lang="en-US" sz="4600" b="1" dirty="0" err="1">
                <a:solidFill>
                  <a:schemeClr val="bg1"/>
                </a:solidFill>
              </a:rPr>
              <a:t>Phòng</a:t>
            </a:r>
            <a:r>
              <a:rPr lang="en-US" sz="4600" b="1" dirty="0">
                <a:solidFill>
                  <a:schemeClr val="bg1"/>
                </a:solidFill>
              </a:rPr>
              <a:t> </a:t>
            </a:r>
            <a:r>
              <a:rPr lang="en-US" sz="4600" b="1" dirty="0" err="1">
                <a:solidFill>
                  <a:schemeClr val="bg1"/>
                </a:solidFill>
              </a:rPr>
              <a:t>Thí</a:t>
            </a:r>
            <a:r>
              <a:rPr lang="en-US" sz="4600" b="1" dirty="0">
                <a:solidFill>
                  <a:schemeClr val="bg1"/>
                </a:solidFill>
              </a:rPr>
              <a:t> </a:t>
            </a:r>
            <a:r>
              <a:rPr lang="en-US" sz="4600" b="1" dirty="0" err="1">
                <a:solidFill>
                  <a:schemeClr val="bg1"/>
                </a:solidFill>
              </a:rPr>
              <a:t>nghiệm</a:t>
            </a:r>
            <a:r>
              <a:rPr lang="en-US" sz="4600" b="1" dirty="0">
                <a:solidFill>
                  <a:schemeClr val="bg1"/>
                </a:solidFill>
              </a:rPr>
              <a:t> </a:t>
            </a:r>
            <a:br>
              <a:rPr lang="en-US" sz="4600" b="1" dirty="0">
                <a:solidFill>
                  <a:schemeClr val="bg1"/>
                </a:solidFill>
              </a:rPr>
            </a:br>
            <a:r>
              <a:rPr lang="en-US" sz="4600" b="1" dirty="0">
                <a:solidFill>
                  <a:schemeClr val="bg1"/>
                </a:solidFill>
              </a:rPr>
              <a:t>An </a:t>
            </a:r>
            <a:r>
              <a:rPr lang="en-US" sz="4600" b="1" dirty="0" err="1">
                <a:solidFill>
                  <a:schemeClr val="bg1"/>
                </a:solidFill>
              </a:rPr>
              <a:t>toàn</a:t>
            </a:r>
            <a:r>
              <a:rPr lang="en-US" sz="4600" b="1" dirty="0">
                <a:solidFill>
                  <a:schemeClr val="bg1"/>
                </a:solidFill>
              </a:rPr>
              <a:t> </a:t>
            </a:r>
            <a:r>
              <a:rPr lang="en-US" sz="4600" b="1" dirty="0" err="1">
                <a:solidFill>
                  <a:schemeClr val="bg1"/>
                </a:solidFill>
              </a:rPr>
              <a:t>thông</a:t>
            </a:r>
            <a:r>
              <a:rPr lang="en-US" sz="4600" b="1" dirty="0">
                <a:solidFill>
                  <a:schemeClr val="bg1"/>
                </a:solidFill>
              </a:rPr>
              <a:t> tin</a:t>
            </a:r>
          </a:p>
        </p:txBody>
      </p:sp>
      <p:sp>
        <p:nvSpPr>
          <p:cNvPr id="3" name="Subtitle 2"/>
          <p:cNvSpPr>
            <a:spLocks noGrp="1"/>
          </p:cNvSpPr>
          <p:nvPr>
            <p:ph type="subTitle" idx="1"/>
          </p:nvPr>
        </p:nvSpPr>
        <p:spPr>
          <a:xfrm>
            <a:off x="2511705" y="5486400"/>
            <a:ext cx="6955503" cy="1142528"/>
          </a:xfrm>
        </p:spPr>
        <p:txBody>
          <a:bodyPr>
            <a:noAutofit/>
          </a:bodyPr>
          <a:lstStyle/>
          <a:p>
            <a:pPr algn="l"/>
            <a:r>
              <a:rPr lang="en-US" sz="2000" b="1">
                <a:solidFill>
                  <a:schemeClr val="bg1"/>
                </a:solidFill>
              </a:rPr>
              <a:t>Email: inseclab@uit.edu.vn</a:t>
            </a:r>
          </a:p>
          <a:p>
            <a:pPr algn="l"/>
            <a:r>
              <a:rPr lang="en-US" sz="2000" b="1">
                <a:solidFill>
                  <a:schemeClr val="bg1"/>
                </a:solidFill>
              </a:rPr>
              <a:t>Website: </a:t>
            </a:r>
            <a:r>
              <a:rPr lang="en-US" sz="2000">
                <a:solidFill>
                  <a:schemeClr val="bg1"/>
                </a:solidFill>
              </a:rPr>
              <a:t>https://inseclab.uit.edu.vn/</a:t>
            </a:r>
          </a:p>
          <a:p>
            <a:pPr algn="l"/>
            <a:r>
              <a:rPr lang="en-US" sz="2000" b="1" err="1">
                <a:solidFill>
                  <a:schemeClr val="bg1"/>
                </a:solidFill>
              </a:rPr>
              <a:t>Fanpage</a:t>
            </a:r>
            <a:r>
              <a:rPr lang="en-US" sz="2000">
                <a:solidFill>
                  <a:schemeClr val="bg1"/>
                </a:solidFill>
              </a:rPr>
              <a:t>: https://www.facebook.com/inseclab</a:t>
            </a:r>
          </a:p>
        </p:txBody>
      </p:sp>
      <p:cxnSp>
        <p:nvCxnSpPr>
          <p:cNvPr id="5" name="Straight Connector 4"/>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Giới thiệu vấn đề</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0" y="856891"/>
            <a:ext cx="9144000" cy="5440391"/>
          </a:xfrm>
        </p:spPr>
        <p:txBody>
          <a:bodyPr vert="horz" lIns="91440" tIns="45720" rIns="91440" bIns="45720" rtlCol="0" anchor="t">
            <a:noAutofit/>
          </a:bodyPr>
          <a:lstStyle/>
          <a:p>
            <a:pPr marL="0" indent="0" algn="just">
              <a:lnSpc>
                <a:spcPct val="100000"/>
              </a:lnSpc>
              <a:spcBef>
                <a:spcPts val="0"/>
              </a:spcBef>
              <a:buNone/>
            </a:pPr>
            <a:r>
              <a:rPr lang="vi-VN" sz="2200" dirty="0">
                <a:solidFill>
                  <a:srgbClr val="081C36"/>
                </a:solidFill>
                <a:highlight>
                  <a:srgbClr val="FFFFFF"/>
                </a:highlight>
                <a:latin typeface="Cambria" panose="02040503050406030204" pitchFamily="18" charset="0"/>
                <a:ea typeface="Cambria" panose="02040503050406030204" pitchFamily="18" charset="0"/>
              </a:rPr>
              <a:t>T</a:t>
            </a:r>
            <a:r>
              <a:rPr lang="vi-VN" sz="2200" b="0" i="0" dirty="0">
                <a:solidFill>
                  <a:srgbClr val="081C36"/>
                </a:solidFill>
                <a:effectLst/>
                <a:highlight>
                  <a:srgbClr val="FFFFFF"/>
                </a:highlight>
                <a:latin typeface="Cambria" panose="02040503050406030204" pitchFamily="18" charset="0"/>
                <a:ea typeface="Cambria" panose="02040503050406030204" pitchFamily="18" charset="0"/>
              </a:rPr>
              <a:t>rong thời đại kĩ thuật số, các doanh nghiệp ngày càng phát triển mạnh việc quảng bá, giới thiệu sản phẩm thông qua hình ảnh, </a:t>
            </a:r>
            <a:r>
              <a:rPr lang="vi-VN" sz="2200" b="0" i="0" dirty="0" err="1">
                <a:solidFill>
                  <a:srgbClr val="081C36"/>
                </a:solidFill>
                <a:effectLst/>
                <a:highlight>
                  <a:srgbClr val="FFFFFF"/>
                </a:highlight>
                <a:latin typeface="Cambria" panose="02040503050406030204" pitchFamily="18" charset="0"/>
                <a:ea typeface="Cambria" panose="02040503050406030204" pitchFamily="18" charset="0"/>
              </a:rPr>
              <a:t>video</a:t>
            </a:r>
            <a:r>
              <a:rPr lang="vi-VN" sz="2200" b="0" i="0" dirty="0">
                <a:solidFill>
                  <a:srgbClr val="081C36"/>
                </a:solidFill>
                <a:effectLst/>
                <a:highlight>
                  <a:srgbClr val="FFFFFF"/>
                </a:highlight>
                <a:latin typeface="Cambria" panose="02040503050406030204" pitchFamily="18" charset="0"/>
                <a:ea typeface="Cambria" panose="02040503050406030204" pitchFamily="18" charset="0"/>
              </a:rPr>
              <a:t>. Các </a:t>
            </a:r>
            <a:r>
              <a:rPr lang="vi-VN" sz="2200" b="0" i="0" dirty="0" err="1">
                <a:solidFill>
                  <a:srgbClr val="081C36"/>
                </a:solidFill>
                <a:effectLst/>
                <a:highlight>
                  <a:srgbClr val="FFFFFF"/>
                </a:highlight>
                <a:latin typeface="Cambria" panose="02040503050406030204" pitchFamily="18" charset="0"/>
                <a:ea typeface="Cambria" panose="02040503050406030204" pitchFamily="18" charset="0"/>
              </a:rPr>
              <a:t>file</a:t>
            </a:r>
            <a:r>
              <a:rPr lang="vi-VN" sz="2200" b="0" i="0" dirty="0">
                <a:solidFill>
                  <a:srgbClr val="081C36"/>
                </a:solidFill>
                <a:effectLst/>
                <a:highlight>
                  <a:srgbClr val="FFFFFF"/>
                </a:highlight>
                <a:latin typeface="Cambria" panose="02040503050406030204" pitchFamily="18" charset="0"/>
                <a:ea typeface="Cambria" panose="02040503050406030204" pitchFamily="18" charset="0"/>
              </a:rPr>
              <a:t> phương tiện này được sử dụng phổ biến rộng rãi, đồng thời không thuộc vào nhóm tập tin thực thi (.</a:t>
            </a:r>
            <a:r>
              <a:rPr lang="vi-VN" sz="2200" b="0" i="0" dirty="0" err="1">
                <a:solidFill>
                  <a:srgbClr val="081C36"/>
                </a:solidFill>
                <a:effectLst/>
                <a:highlight>
                  <a:srgbClr val="FFFFFF"/>
                </a:highlight>
                <a:latin typeface="Cambria" panose="02040503050406030204" pitchFamily="18" charset="0"/>
                <a:ea typeface="Cambria" panose="02040503050406030204" pitchFamily="18" charset="0"/>
              </a:rPr>
              <a:t>exe</a:t>
            </a:r>
            <a:r>
              <a:rPr lang="vi-VN" sz="2200" b="0" i="0" dirty="0">
                <a:solidFill>
                  <a:srgbClr val="081C36"/>
                </a:solidFill>
                <a:effectLst/>
                <a:highlight>
                  <a:srgbClr val="FFFFFF"/>
                </a:highlight>
                <a:latin typeface="Cambria" panose="02040503050406030204" pitchFamily="18" charset="0"/>
                <a:ea typeface="Cambria" panose="02040503050406030204" pitchFamily="18" charset="0"/>
              </a:rPr>
              <a:t>, .</a:t>
            </a:r>
            <a:r>
              <a:rPr lang="vi-VN" sz="2200" b="0" i="0" dirty="0" err="1">
                <a:solidFill>
                  <a:srgbClr val="081C36"/>
                </a:solidFill>
                <a:effectLst/>
                <a:highlight>
                  <a:srgbClr val="FFFFFF"/>
                </a:highlight>
                <a:latin typeface="Cambria" panose="02040503050406030204" pitchFamily="18" charset="0"/>
                <a:ea typeface="Cambria" panose="02040503050406030204" pitchFamily="18" charset="0"/>
              </a:rPr>
              <a:t>bat</a:t>
            </a:r>
            <a:r>
              <a:rPr lang="vi-VN" sz="2200" b="0" i="0" dirty="0">
                <a:solidFill>
                  <a:srgbClr val="081C36"/>
                </a:solidFill>
                <a:effectLst/>
                <a:highlight>
                  <a:srgbClr val="FFFFFF"/>
                </a:highlight>
                <a:latin typeface="Cambria" panose="02040503050406030204" pitchFamily="18" charset="0"/>
                <a:ea typeface="Cambria" panose="02040503050406030204" pitchFamily="18" charset="0"/>
              </a:rPr>
              <a:t>, ...) khiến cho người dùng thiếu nghi ngờ khi tải và mở </a:t>
            </a:r>
            <a:r>
              <a:rPr lang="vi-VN" sz="2200" b="0" i="0" dirty="0" err="1">
                <a:solidFill>
                  <a:srgbClr val="081C36"/>
                </a:solidFill>
                <a:effectLst/>
                <a:highlight>
                  <a:srgbClr val="FFFFFF"/>
                </a:highlight>
                <a:latin typeface="Cambria" panose="02040503050406030204" pitchFamily="18" charset="0"/>
                <a:ea typeface="Cambria" panose="02040503050406030204" pitchFamily="18" charset="0"/>
              </a:rPr>
              <a:t>file</a:t>
            </a:r>
            <a:r>
              <a:rPr lang="vi-VN" sz="2200" b="0" i="0" dirty="0">
                <a:solidFill>
                  <a:srgbClr val="081C36"/>
                </a:solidFill>
                <a:effectLst/>
                <a:highlight>
                  <a:srgbClr val="FFFFFF"/>
                </a:highlight>
                <a:latin typeface="Cambria" panose="02040503050406030204" pitchFamily="18" charset="0"/>
                <a:ea typeface="Cambria" panose="02040503050406030204" pitchFamily="18" charset="0"/>
              </a:rPr>
              <a:t>. Vì thế ngày càng có xu hướng kẻ tấn công sử dụng các tập tin như mp3, </a:t>
            </a:r>
            <a:r>
              <a:rPr lang="vi-VN" sz="2200" b="0" i="0" dirty="0" err="1">
                <a:solidFill>
                  <a:srgbClr val="081C36"/>
                </a:solidFill>
                <a:effectLst/>
                <a:highlight>
                  <a:srgbClr val="FFFFFF"/>
                </a:highlight>
                <a:latin typeface="Cambria" panose="02040503050406030204" pitchFamily="18" charset="0"/>
                <a:ea typeface="Cambria" panose="02040503050406030204" pitchFamily="18" charset="0"/>
              </a:rPr>
              <a:t>jpg</a:t>
            </a:r>
            <a:r>
              <a:rPr lang="vi-VN" sz="2200" b="0" i="0" dirty="0">
                <a:solidFill>
                  <a:srgbClr val="081C36"/>
                </a:solidFill>
                <a:effectLst/>
                <a:highlight>
                  <a:srgbClr val="FFFFFF"/>
                </a:highlight>
                <a:latin typeface="Cambria" panose="02040503050406030204" pitchFamily="18" charset="0"/>
                <a:ea typeface="Cambria" panose="02040503050406030204" pitchFamily="18" charset="0"/>
              </a:rPr>
              <a:t>, mp4 để làm hướng tấn công.</a:t>
            </a:r>
          </a:p>
          <a:p>
            <a:pPr marL="0" indent="0" algn="just">
              <a:lnSpc>
                <a:spcPct val="100000"/>
              </a:lnSpc>
              <a:spcBef>
                <a:spcPts val="0"/>
              </a:spcBef>
              <a:buNone/>
            </a:pPr>
            <a:endParaRPr lang="vi-VN" sz="2200" b="0" i="0" dirty="0">
              <a:solidFill>
                <a:srgbClr val="081C36"/>
              </a:solidFill>
              <a:effectLst/>
              <a:highlight>
                <a:srgbClr val="FFFFFF"/>
              </a:highlight>
              <a:latin typeface="Cambria" panose="02040503050406030204" pitchFamily="18" charset="0"/>
              <a:ea typeface="Cambria" panose="02040503050406030204" pitchFamily="18" charset="0"/>
            </a:endParaRPr>
          </a:p>
          <a:p>
            <a:pPr marL="0" indent="0" algn="just">
              <a:lnSpc>
                <a:spcPct val="100000"/>
              </a:lnSpc>
              <a:spcBef>
                <a:spcPts val="0"/>
              </a:spcBef>
              <a:buNone/>
            </a:pPr>
            <a:r>
              <a:rPr lang="vi-VN" sz="2200" kern="100" dirty="0">
                <a:solidFill>
                  <a:srgbClr val="081C36"/>
                </a:solidFill>
                <a:highlight>
                  <a:srgbClr val="FFFFFF"/>
                </a:highlight>
                <a:latin typeface="Cambria" panose="02040503050406030204" pitchFamily="18" charset="0"/>
                <a:ea typeface="Cambria" panose="02040503050406030204" pitchFamily="18" charset="0"/>
              </a:rPr>
              <a:t>Đến thời điểm bài báo được ra mắt vẫn chưa có nghiên cứu công khai nào được thực hiện cho lĩnh vực trích xuất đặc trưng cho giải pháp phát hiện MP4 độc hại sử dụng máy học. Bài báo đề xuất 3 phương pháp trích xuất đặc trưng MP4, để hỗ trợ cho các giải pháp học máy nhằm mục đích phát hiện phần mềm độc hại.</a:t>
            </a:r>
            <a:endParaRPr lang="vi-VN" sz="2200" kern="100" dirty="0">
              <a:solidFill>
                <a:srgbClr val="000000"/>
              </a:solidFill>
              <a:effectLst/>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4</a:t>
            </a:fld>
            <a:endParaRPr lang="en-US"/>
          </a:p>
        </p:txBody>
      </p:sp>
    </p:spTree>
    <p:extLst>
      <p:ext uri="{BB962C8B-B14F-4D97-AF65-F5344CB8AC3E}">
        <p14:creationId xmlns:p14="http://schemas.microsoft.com/office/powerpoint/2010/main" val="3945013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latin typeface="Cambria" panose="02040503050406030204" pitchFamily="18" charset="0"/>
                <a:ea typeface="Cambria" panose="02040503050406030204" pitchFamily="18" charset="0"/>
              </a:rPr>
              <a:t>Nội</a:t>
            </a:r>
            <a:r>
              <a:rPr lang="en-US" dirty="0">
                <a:latin typeface="Cambria" panose="02040503050406030204" pitchFamily="18" charset="0"/>
                <a:ea typeface="Cambria" panose="02040503050406030204" pitchFamily="18" charset="0"/>
              </a:rPr>
              <a:t> dung </a:t>
            </a:r>
            <a:r>
              <a:rPr lang="en-US" dirty="0" err="1">
                <a:latin typeface="Cambria" panose="02040503050406030204" pitchFamily="18" charset="0"/>
                <a:ea typeface="Cambria" panose="02040503050406030204" pitchFamily="18" charset="0"/>
              </a:rPr>
              <a:t>báo</a:t>
            </a:r>
            <a:r>
              <a:rPr lang="en-US" dirty="0">
                <a:latin typeface="Cambria" panose="02040503050406030204" pitchFamily="18" charset="0"/>
                <a:ea typeface="Cambria" panose="02040503050406030204" pitchFamily="18" charset="0"/>
              </a:rPr>
              <a:t> </a:t>
            </a:r>
            <a:r>
              <a:rPr lang="en-US" dirty="0" err="1">
                <a:latin typeface="Cambria" panose="02040503050406030204" pitchFamily="18" charset="0"/>
                <a:ea typeface="Cambria" panose="02040503050406030204" pitchFamily="18" charset="0"/>
              </a:rPr>
              <a:t>cáo</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p:txBody>
          <a:bodyPr vert="horz" lIns="91440" tIns="45720" rIns="91440" bIns="45720" rtlCol="0" anchor="t">
            <a:normAutofit/>
          </a:bodyPr>
          <a:lstStyle/>
          <a:p>
            <a:pPr marL="292735" indent="-292735" defTabSz="385445">
              <a:spcBef>
                <a:spcPts val="2700"/>
              </a:spcBef>
              <a:defRPr sz="1800"/>
            </a:pPr>
            <a:r>
              <a:rPr lang="vi-VN" sz="2400" b="1" dirty="0">
                <a:latin typeface="Cambria" panose="02040503050406030204" pitchFamily="18" charset="0"/>
                <a:ea typeface="Cambria" panose="02040503050406030204" pitchFamily="18" charset="0"/>
                <a:cs typeface="Arial"/>
              </a:rPr>
              <a:t>Phần I: Giới thiệu vấn đề</a:t>
            </a:r>
          </a:p>
          <a:p>
            <a:pPr marL="292735" indent="-292735" defTabSz="385445">
              <a:spcBef>
                <a:spcPts val="2700"/>
              </a:spcBef>
              <a:defRPr sz="1800"/>
            </a:pPr>
            <a:r>
              <a:rPr lang="vi-VN" sz="2400" b="1" dirty="0">
                <a:solidFill>
                  <a:srgbClr val="FF0000"/>
                </a:solidFill>
                <a:latin typeface="Cambria" panose="02040503050406030204" pitchFamily="18" charset="0"/>
                <a:ea typeface="Cambria" panose="02040503050406030204" pitchFamily="18" charset="0"/>
                <a:cs typeface="Arial"/>
              </a:rPr>
              <a:t>Phần II: Cơ sở lý thuyết</a:t>
            </a:r>
          </a:p>
          <a:p>
            <a:pPr marL="292735" indent="-292735" defTabSz="385445">
              <a:spcBef>
                <a:spcPts val="2700"/>
              </a:spcBef>
              <a:defRPr sz="1800"/>
            </a:pPr>
            <a:r>
              <a:rPr lang="vi-VN" sz="2400" b="1" dirty="0">
                <a:latin typeface="Cambria" panose="02040503050406030204" pitchFamily="18" charset="0"/>
                <a:ea typeface="Cambria" panose="02040503050406030204" pitchFamily="18" charset="0"/>
                <a:cs typeface="Arial"/>
              </a:rPr>
              <a:t>Phần III: Phương pháp thực hiện</a:t>
            </a:r>
            <a:endParaRPr lang="en-US" dirty="0">
              <a:latin typeface="Cambria" panose="02040503050406030204" pitchFamily="18" charset="0"/>
              <a:ea typeface="Cambria" panose="02040503050406030204" pitchFamily="18" charset="0"/>
            </a:endParaRPr>
          </a:p>
          <a:p>
            <a:pPr marL="292735" indent="-292735" defTabSz="385445">
              <a:spcBef>
                <a:spcPts val="2700"/>
              </a:spcBef>
              <a:defRPr sz="1800"/>
            </a:pPr>
            <a:r>
              <a:rPr lang="en-US" sz="2400" b="1" dirty="0" err="1">
                <a:latin typeface="Cambria" panose="02040503050406030204" pitchFamily="18" charset="0"/>
                <a:ea typeface="Cambria" panose="02040503050406030204" pitchFamily="18" charset="0"/>
                <a:cs typeface="Arial"/>
              </a:rPr>
              <a:t>Phần</a:t>
            </a:r>
            <a:r>
              <a:rPr lang="en-US" sz="2400" b="1" dirty="0">
                <a:latin typeface="Cambria" panose="02040503050406030204" pitchFamily="18" charset="0"/>
                <a:ea typeface="Cambria" panose="02040503050406030204" pitchFamily="18" charset="0"/>
                <a:cs typeface="Arial"/>
              </a:rPr>
              <a:t> </a:t>
            </a:r>
            <a:r>
              <a:rPr lang="vi-VN" sz="2400" b="1" dirty="0">
                <a:latin typeface="Cambria" panose="02040503050406030204" pitchFamily="18" charset="0"/>
                <a:ea typeface="Cambria" panose="02040503050406030204" pitchFamily="18" charset="0"/>
                <a:cs typeface="Arial"/>
              </a:rPr>
              <a:t>IV</a:t>
            </a:r>
            <a:r>
              <a:rPr lang="en-US" sz="2400" b="1" dirty="0">
                <a:latin typeface="Cambria" panose="02040503050406030204" pitchFamily="18" charset="0"/>
                <a:ea typeface="Cambria" panose="02040503050406030204" pitchFamily="18" charset="0"/>
                <a:cs typeface="Arial"/>
              </a:rPr>
              <a:t>: </a:t>
            </a:r>
            <a:r>
              <a:rPr lang="vi-VN" sz="2400" b="1" dirty="0">
                <a:latin typeface="Cambria" panose="02040503050406030204" pitchFamily="18" charset="0"/>
                <a:ea typeface="Cambria" panose="02040503050406030204" pitchFamily="18" charset="0"/>
                <a:cs typeface="Arial"/>
              </a:rPr>
              <a:t>Thực nghiệm</a:t>
            </a:r>
          </a:p>
          <a:p>
            <a:pPr marL="292735" indent="-292735" defTabSz="385445">
              <a:spcBef>
                <a:spcPts val="2700"/>
              </a:spcBef>
              <a:defRPr sz="1800"/>
            </a:pPr>
            <a:r>
              <a:rPr lang="en-US" sz="2400" b="1" dirty="0" err="1">
                <a:latin typeface="Cambria" panose="02040503050406030204" pitchFamily="18" charset="0"/>
                <a:ea typeface="Cambria" panose="02040503050406030204" pitchFamily="18" charset="0"/>
                <a:cs typeface="Arial"/>
              </a:rPr>
              <a:t>Phần</a:t>
            </a:r>
            <a:r>
              <a:rPr lang="en-US" sz="2400" b="1" dirty="0">
                <a:latin typeface="Cambria" panose="02040503050406030204" pitchFamily="18" charset="0"/>
                <a:ea typeface="Cambria" panose="02040503050406030204" pitchFamily="18" charset="0"/>
                <a:cs typeface="Arial"/>
              </a:rPr>
              <a:t> </a:t>
            </a:r>
            <a:r>
              <a:rPr lang="vi-VN" sz="2400" b="1" dirty="0">
                <a:latin typeface="Cambria" panose="02040503050406030204" pitchFamily="18" charset="0"/>
                <a:ea typeface="Cambria" panose="02040503050406030204" pitchFamily="18" charset="0"/>
                <a:cs typeface="Arial"/>
              </a:rPr>
              <a:t>V</a:t>
            </a:r>
            <a:r>
              <a:rPr lang="en-US" sz="2400" b="1" dirty="0">
                <a:latin typeface="Cambria" panose="02040503050406030204" pitchFamily="18" charset="0"/>
                <a:ea typeface="Cambria" panose="02040503050406030204" pitchFamily="18" charset="0"/>
                <a:cs typeface="Arial"/>
              </a:rPr>
              <a:t>:</a:t>
            </a:r>
            <a:r>
              <a:rPr lang="vi-VN" sz="2400" b="1" dirty="0">
                <a:latin typeface="Cambria" panose="02040503050406030204" pitchFamily="18" charset="0"/>
                <a:ea typeface="Cambria" panose="02040503050406030204" pitchFamily="18" charset="0"/>
                <a:cs typeface="Arial"/>
              </a:rPr>
              <a:t> Kết luận và hướng phát triển</a:t>
            </a:r>
            <a:endParaRPr lang="en-US" dirty="0">
              <a:latin typeface="Cambria" panose="02040503050406030204" pitchFamily="18" charset="0"/>
              <a:ea typeface="Cambria" panose="02040503050406030204" pitchFamily="18" charset="0"/>
              <a:cs typeface="Arial"/>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5</a:t>
            </a:fld>
            <a:endParaRPr lang="en-US"/>
          </a:p>
        </p:txBody>
      </p:sp>
    </p:spTree>
    <p:extLst>
      <p:ext uri="{BB962C8B-B14F-4D97-AF65-F5344CB8AC3E}">
        <p14:creationId xmlns:p14="http://schemas.microsoft.com/office/powerpoint/2010/main" val="3270051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Cơ sở lý thuyết</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108283" y="1431919"/>
            <a:ext cx="8927433" cy="4134993"/>
          </a:xfrm>
        </p:spPr>
        <p:txBody>
          <a:bodyPr vert="horz" lIns="91440" tIns="45720" rIns="91440" bIns="45720" rtlCol="0" anchor="t">
            <a:noAutofit/>
          </a:bodyPr>
          <a:lstStyle/>
          <a:p>
            <a:pPr marL="0" algn="just">
              <a:lnSpc>
                <a:spcPct val="100000"/>
              </a:lnSpc>
              <a:spcBef>
                <a:spcPts val="0"/>
              </a:spcBef>
            </a:pPr>
            <a:r>
              <a:rPr lang="vi-VN" sz="2400" kern="100" dirty="0" err="1">
                <a:solidFill>
                  <a:srgbClr val="000000"/>
                </a:solidFill>
                <a:latin typeface="Cambria" panose="02040503050406030204" pitchFamily="18" charset="0"/>
                <a:ea typeface="Cambria" panose="02040503050406030204" pitchFamily="18" charset="0"/>
                <a:cs typeface="Arial"/>
              </a:rPr>
              <a:t>Video</a:t>
            </a:r>
            <a:r>
              <a:rPr lang="vi-VN" sz="2400" kern="100" dirty="0">
                <a:solidFill>
                  <a:srgbClr val="000000"/>
                </a:solidFill>
                <a:latin typeface="Cambria" panose="02040503050406030204" pitchFamily="18" charset="0"/>
                <a:ea typeface="Cambria" panose="02040503050406030204" pitchFamily="18" charset="0"/>
                <a:cs typeface="Arial"/>
              </a:rPr>
              <a:t> là các định dạng tệp không thực thi thường được người dùng cho là an toàn hơn các định dạng tệp thực thi. Do các tệp không thực thi phải giải mã bằng các chương trình chuyên dụng. Một khi bị tấn công thì các tệp không thực thi cũng nguy hiểm như các tệp thực thi và </a:t>
            </a:r>
            <a:r>
              <a:rPr lang="vi-VN" sz="2400" kern="100" dirty="0" err="1">
                <a:solidFill>
                  <a:srgbClr val="000000"/>
                </a:solidFill>
                <a:latin typeface="Cambria" panose="02040503050406030204" pitchFamily="18" charset="0"/>
                <a:ea typeface="Cambria" panose="02040503050406030204" pitchFamily="18" charset="0"/>
                <a:cs typeface="Arial"/>
              </a:rPr>
              <a:t>attacker</a:t>
            </a:r>
            <a:r>
              <a:rPr lang="vi-VN" sz="2400" kern="100" dirty="0">
                <a:solidFill>
                  <a:srgbClr val="000000"/>
                </a:solidFill>
                <a:latin typeface="Cambria" panose="02040503050406030204" pitchFamily="18" charset="0"/>
                <a:ea typeface="Cambria" panose="02040503050406030204" pitchFamily="18" charset="0"/>
                <a:cs typeface="Arial"/>
              </a:rPr>
              <a:t> có thể thực hiện bất kỳ hành động độc hại nào.</a:t>
            </a:r>
          </a:p>
          <a:p>
            <a:pPr marL="0" indent="0" algn="just">
              <a:lnSpc>
                <a:spcPct val="100000"/>
              </a:lnSpc>
              <a:spcBef>
                <a:spcPts val="0"/>
              </a:spcBef>
              <a:buNone/>
            </a:pPr>
            <a:endParaRPr lang="vi-VN" sz="2400" kern="100" dirty="0">
              <a:solidFill>
                <a:srgbClr val="000000"/>
              </a:solidFill>
              <a:latin typeface="Cambria" panose="02040503050406030204" pitchFamily="18" charset="0"/>
              <a:ea typeface="Cambria" panose="02040503050406030204" pitchFamily="18" charset="0"/>
              <a:cs typeface="Arial"/>
            </a:endParaRPr>
          </a:p>
          <a:p>
            <a:pPr marL="0" algn="just">
              <a:lnSpc>
                <a:spcPct val="100000"/>
              </a:lnSpc>
              <a:spcBef>
                <a:spcPts val="0"/>
              </a:spcBef>
            </a:pPr>
            <a:r>
              <a:rPr lang="vi-VN" sz="2400" kern="100" dirty="0">
                <a:solidFill>
                  <a:srgbClr val="000000"/>
                </a:solidFill>
                <a:latin typeface="Cambria" panose="02040503050406030204" pitchFamily="18" charset="0"/>
                <a:ea typeface="Cambria" panose="02040503050406030204" pitchFamily="18" charset="0"/>
                <a:cs typeface="Arial"/>
              </a:rPr>
              <a:t>MP</a:t>
            </a:r>
            <a:r>
              <a:rPr lang="vi-VN" sz="2400" kern="100" dirty="0">
                <a:solidFill>
                  <a:srgbClr val="000000"/>
                </a:solidFill>
                <a:effectLst/>
                <a:latin typeface="Cambria" panose="02040503050406030204" pitchFamily="18" charset="0"/>
                <a:ea typeface="Cambria" panose="02040503050406030204" pitchFamily="18" charset="0"/>
                <a:cs typeface="Arial"/>
              </a:rPr>
              <a:t>4 là một trong những định dạng tệp </a:t>
            </a:r>
            <a:r>
              <a:rPr lang="vi-VN" sz="2400" kern="100" dirty="0">
                <a:solidFill>
                  <a:srgbClr val="000000"/>
                </a:solidFill>
                <a:latin typeface="Cambria" panose="02040503050406030204" pitchFamily="18" charset="0"/>
                <a:ea typeface="Cambria" panose="02040503050406030204" pitchFamily="18" charset="0"/>
                <a:cs typeface="Arial"/>
              </a:rPr>
              <a:t>tin</a:t>
            </a:r>
            <a:r>
              <a:rPr lang="vi-VN" sz="2400" kern="100" dirty="0">
                <a:solidFill>
                  <a:srgbClr val="000000"/>
                </a:solidFill>
                <a:effectLst/>
                <a:latin typeface="Cambria" panose="02040503050406030204" pitchFamily="18" charset="0"/>
                <a:ea typeface="Cambria" panose="02040503050406030204" pitchFamily="18" charset="0"/>
                <a:cs typeface="Arial"/>
              </a:rPr>
              <a:t> được sử dụng nhiều nhất, khi sử dụng không phải thực thi nên người dùng ít nghi ngờ, vì vậy nó có tiềm năng để được sử dụng cho một cuộc tấn công</a:t>
            </a:r>
          </a:p>
          <a:p>
            <a:pPr marL="0" algn="just">
              <a:lnSpc>
                <a:spcPct val="100000"/>
              </a:lnSpc>
              <a:spcBef>
                <a:spcPts val="0"/>
              </a:spcBef>
            </a:pPr>
            <a:endParaRPr lang="vi-VN" sz="2400" kern="100" dirty="0">
              <a:solidFill>
                <a:srgbClr val="000000"/>
              </a:solidFill>
              <a:effectLst/>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Cơ sở lý thuyết</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84973" y="924153"/>
            <a:ext cx="8974054" cy="5290319"/>
          </a:xfrm>
        </p:spPr>
        <p:txBody>
          <a:bodyPr vert="horz" lIns="91440" tIns="45720" rIns="91440" bIns="45720" rtlCol="0" anchor="t">
            <a:normAutofit/>
          </a:bodyPr>
          <a:lstStyle/>
          <a:p>
            <a:pPr marL="0" algn="just">
              <a:lnSpc>
                <a:spcPct val="100000"/>
              </a:lnSpc>
              <a:spcBef>
                <a:spcPts val="0"/>
              </a:spcBef>
            </a:pPr>
            <a:r>
              <a:rPr lang="vi-VN" sz="2000" kern="100" dirty="0">
                <a:solidFill>
                  <a:srgbClr val="000000"/>
                </a:solidFill>
                <a:latin typeface="Cambria" panose="02040503050406030204" pitchFamily="18" charset="0"/>
                <a:ea typeface="Cambria" panose="02040503050406030204" pitchFamily="18" charset="0"/>
                <a:cs typeface="Arial"/>
              </a:rPr>
              <a:t>MP</a:t>
            </a:r>
            <a:r>
              <a:rPr lang="vi-VN" sz="2000" kern="100" dirty="0">
                <a:solidFill>
                  <a:srgbClr val="000000"/>
                </a:solidFill>
                <a:effectLst/>
                <a:latin typeface="Cambria" panose="02040503050406030204" pitchFamily="18" charset="0"/>
                <a:ea typeface="Cambria" panose="02040503050406030204" pitchFamily="18" charset="0"/>
                <a:cs typeface="Arial"/>
              </a:rPr>
              <a:t>4 là </a:t>
            </a:r>
            <a:r>
              <a:rPr lang="vi-VN" sz="2000" kern="100" dirty="0">
                <a:solidFill>
                  <a:srgbClr val="000000"/>
                </a:solidFill>
                <a:latin typeface="Cambria" panose="02040503050406030204" pitchFamily="18" charset="0"/>
                <a:ea typeface="Cambria" panose="02040503050406030204" pitchFamily="18" charset="0"/>
                <a:cs typeface="Arial"/>
              </a:rPr>
              <a:t>loại tệp chứa dữ liệu đặc biệt, không định nghĩa cấu trúc nghiêm ngặt và cho phép tự định nghĩa thêm cấu trúc, phân cấp tùy chỉnh cho từng loại phương tiện</a:t>
            </a:r>
            <a:endParaRPr lang="vi-VN" sz="2000" kern="100" dirty="0">
              <a:solidFill>
                <a:srgbClr val="000000"/>
              </a:solidFill>
              <a:effectLst/>
              <a:latin typeface="Cambria" panose="02040503050406030204" pitchFamily="18" charset="0"/>
              <a:ea typeface="Cambria" panose="02040503050406030204" pitchFamily="18" charset="0"/>
              <a:cs typeface="Arial"/>
            </a:endParaRPr>
          </a:p>
          <a:p>
            <a:pPr marL="0" algn="just">
              <a:lnSpc>
                <a:spcPct val="100000"/>
              </a:lnSpc>
              <a:spcBef>
                <a:spcPts val="0"/>
              </a:spcBef>
            </a:pPr>
            <a:r>
              <a:rPr lang="vi-VN" sz="2000" kern="100" dirty="0">
                <a:solidFill>
                  <a:srgbClr val="000000"/>
                </a:solidFill>
                <a:latin typeface="Cambria" panose="02040503050406030204" pitchFamily="18" charset="0"/>
                <a:ea typeface="Cambria" panose="02040503050406030204" pitchFamily="18" charset="0"/>
                <a:cs typeface="Arial"/>
              </a:rPr>
              <a:t>Dữ liệu trong </a:t>
            </a:r>
            <a:r>
              <a:rPr lang="vi-VN" sz="2000" kern="100" dirty="0" err="1">
                <a:solidFill>
                  <a:srgbClr val="000000"/>
                </a:solidFill>
                <a:latin typeface="Cambria" panose="02040503050406030204" pitchFamily="18" charset="0"/>
                <a:ea typeface="Cambria" panose="02040503050406030204" pitchFamily="18" charset="0"/>
                <a:cs typeface="Arial"/>
              </a:rPr>
              <a:t>file</a:t>
            </a:r>
            <a:r>
              <a:rPr lang="vi-VN" sz="2000" kern="100" dirty="0">
                <a:solidFill>
                  <a:srgbClr val="000000"/>
                </a:solidFill>
                <a:latin typeface="Cambria" panose="02040503050406030204" pitchFamily="18" charset="0"/>
                <a:ea typeface="Cambria" panose="02040503050406030204" pitchFamily="18" charset="0"/>
                <a:cs typeface="Arial"/>
              </a:rPr>
              <a:t> MP4 được chia làm 2 phần chính</a:t>
            </a:r>
            <a:endParaRPr lang="vi-VN" sz="2000" kern="100" dirty="0">
              <a:solidFill>
                <a:srgbClr val="000000"/>
              </a:solidFill>
              <a:effectLst/>
              <a:latin typeface="Cambria" panose="02040503050406030204" pitchFamily="18" charset="0"/>
              <a:ea typeface="Cambria" panose="02040503050406030204" pitchFamily="18" charset="0"/>
            </a:endParaRPr>
          </a:p>
          <a:p>
            <a:pPr marL="457200" lvl="1" algn="just">
              <a:lnSpc>
                <a:spcPct val="100000"/>
              </a:lnSpc>
              <a:spcBef>
                <a:spcPts val="0"/>
              </a:spcBef>
              <a:buFont typeface="Courier New" panose="020B0604020202020204" pitchFamily="34" charset="0"/>
              <a:buChar char="o"/>
            </a:pPr>
            <a:r>
              <a:rPr lang="vi-VN" sz="2000" kern="100" dirty="0">
                <a:solidFill>
                  <a:srgbClr val="000000"/>
                </a:solidFill>
                <a:latin typeface="Cambria" panose="02040503050406030204" pitchFamily="18" charset="0"/>
                <a:ea typeface="Cambria" panose="02040503050406030204" pitchFamily="18" charset="0"/>
                <a:cs typeface="Arial"/>
              </a:rPr>
              <a:t>Dữ liệu liên quan tới nội dung được lưu trữ</a:t>
            </a:r>
          </a:p>
          <a:p>
            <a:pPr marL="457200" lvl="1" algn="just">
              <a:lnSpc>
                <a:spcPct val="100000"/>
              </a:lnSpc>
              <a:spcBef>
                <a:spcPts val="0"/>
              </a:spcBef>
              <a:buFont typeface="Courier New" panose="020B0604020202020204" pitchFamily="34" charset="0"/>
              <a:buChar char="o"/>
            </a:pPr>
            <a:r>
              <a:rPr lang="vi-VN" sz="2000" kern="100" dirty="0" err="1">
                <a:solidFill>
                  <a:srgbClr val="000000"/>
                </a:solidFill>
                <a:latin typeface="Cambria" panose="02040503050406030204" pitchFamily="18" charset="0"/>
                <a:ea typeface="Cambria" panose="02040503050406030204" pitchFamily="18" charset="0"/>
                <a:cs typeface="Arial"/>
              </a:rPr>
              <a:t>Metadata</a:t>
            </a:r>
            <a:endParaRPr lang="vi-VN" sz="2000" kern="100" dirty="0">
              <a:solidFill>
                <a:srgbClr val="000000"/>
              </a:solidFill>
              <a:latin typeface="Cambria" panose="02040503050406030204" pitchFamily="18" charset="0"/>
              <a:ea typeface="Cambria" panose="02040503050406030204" pitchFamily="18" charset="0"/>
            </a:endParaRPr>
          </a:p>
          <a:p>
            <a:pPr marL="0" algn="just">
              <a:lnSpc>
                <a:spcPct val="100000"/>
              </a:lnSpc>
              <a:spcBef>
                <a:spcPts val="0"/>
              </a:spcBef>
            </a:pPr>
            <a:r>
              <a:rPr lang="vi-VN" sz="2000" kern="100" dirty="0">
                <a:solidFill>
                  <a:srgbClr val="000000"/>
                </a:solidFill>
                <a:latin typeface="Cambria" panose="02040503050406030204" pitchFamily="18" charset="0"/>
                <a:ea typeface="Cambria" panose="02040503050406030204" pitchFamily="18" charset="0"/>
                <a:cs typeface="Arial"/>
              </a:rPr>
              <a:t>Các thành phần cấu trúc trong </a:t>
            </a:r>
            <a:r>
              <a:rPr lang="vi-VN" sz="2000" kern="100" dirty="0" err="1">
                <a:solidFill>
                  <a:srgbClr val="000000"/>
                </a:solidFill>
                <a:latin typeface="Cambria" panose="02040503050406030204" pitchFamily="18" charset="0"/>
                <a:ea typeface="Cambria" panose="02040503050406030204" pitchFamily="18" charset="0"/>
                <a:cs typeface="Arial"/>
              </a:rPr>
              <a:t>file</a:t>
            </a:r>
            <a:r>
              <a:rPr lang="vi-VN" sz="2000" kern="100" dirty="0">
                <a:solidFill>
                  <a:srgbClr val="000000"/>
                </a:solidFill>
                <a:latin typeface="Cambria" panose="02040503050406030204" pitchFamily="18" charset="0"/>
                <a:ea typeface="Cambria" panose="02040503050406030204" pitchFamily="18" charset="0"/>
                <a:cs typeface="Arial"/>
              </a:rPr>
              <a:t> MP4 thường được gọi là các "</a:t>
            </a:r>
            <a:r>
              <a:rPr lang="vi-VN" sz="2000" kern="100" dirty="0" err="1">
                <a:solidFill>
                  <a:srgbClr val="000000"/>
                </a:solidFill>
                <a:latin typeface="Cambria" panose="02040503050406030204" pitchFamily="18" charset="0"/>
                <a:ea typeface="Cambria" panose="02040503050406030204" pitchFamily="18" charset="0"/>
                <a:cs typeface="Arial"/>
              </a:rPr>
              <a:t>atom</a:t>
            </a:r>
            <a:r>
              <a:rPr lang="vi-VN" sz="2000" kern="100" dirty="0">
                <a:solidFill>
                  <a:srgbClr val="000000"/>
                </a:solidFill>
                <a:latin typeface="Cambria" panose="02040503050406030204" pitchFamily="18" charset="0"/>
                <a:ea typeface="Cambria" panose="02040503050406030204" pitchFamily="18" charset="0"/>
                <a:cs typeface="Arial"/>
              </a:rPr>
              <a:t>" hoặc "</a:t>
            </a:r>
            <a:r>
              <a:rPr lang="vi-VN" sz="2000" kern="100" dirty="0" err="1">
                <a:solidFill>
                  <a:srgbClr val="000000"/>
                </a:solidFill>
                <a:latin typeface="Cambria" panose="02040503050406030204" pitchFamily="18" charset="0"/>
                <a:ea typeface="Cambria" panose="02040503050406030204" pitchFamily="18" charset="0"/>
                <a:cs typeface="Arial"/>
              </a:rPr>
              <a:t>box</a:t>
            </a:r>
            <a:r>
              <a:rPr lang="vi-VN" sz="2000" kern="100" dirty="0">
                <a:solidFill>
                  <a:srgbClr val="000000"/>
                </a:solidFill>
                <a:latin typeface="Cambria" panose="02040503050406030204" pitchFamily="18" charset="0"/>
                <a:ea typeface="Cambria" panose="02040503050406030204" pitchFamily="18" charset="0"/>
                <a:cs typeface="Arial"/>
              </a:rPr>
              <a:t>". Kích thước tối thiểu của 1 </a:t>
            </a:r>
            <a:r>
              <a:rPr lang="vi-VN" sz="2000" kern="100" dirty="0" err="1">
                <a:solidFill>
                  <a:srgbClr val="000000"/>
                </a:solidFill>
                <a:latin typeface="Cambria" panose="02040503050406030204" pitchFamily="18" charset="0"/>
                <a:ea typeface="Cambria" panose="02040503050406030204" pitchFamily="18" charset="0"/>
                <a:cs typeface="Arial"/>
              </a:rPr>
              <a:t>atom</a:t>
            </a:r>
            <a:r>
              <a:rPr lang="vi-VN" sz="2000" kern="100" dirty="0">
                <a:solidFill>
                  <a:srgbClr val="000000"/>
                </a:solidFill>
                <a:latin typeface="Cambria" panose="02040503050406030204" pitchFamily="18" charset="0"/>
                <a:ea typeface="Cambria" panose="02040503050406030204" pitchFamily="18" charset="0"/>
                <a:cs typeface="Arial"/>
              </a:rPr>
              <a:t> là 8 </a:t>
            </a:r>
            <a:r>
              <a:rPr lang="vi-VN" sz="2000" kern="100" dirty="0" err="1">
                <a:solidFill>
                  <a:srgbClr val="000000"/>
                </a:solidFill>
                <a:latin typeface="Cambria" panose="02040503050406030204" pitchFamily="18" charset="0"/>
                <a:ea typeface="Cambria" panose="02040503050406030204" pitchFamily="18" charset="0"/>
                <a:cs typeface="Arial"/>
              </a:rPr>
              <a:t>bytes</a:t>
            </a:r>
            <a:r>
              <a:rPr lang="vi-VN" sz="2000" kern="100" dirty="0">
                <a:solidFill>
                  <a:srgbClr val="000000"/>
                </a:solidFill>
                <a:latin typeface="Cambria" panose="02040503050406030204" pitchFamily="18" charset="0"/>
                <a:ea typeface="Cambria" panose="02040503050406030204" pitchFamily="18" charset="0"/>
                <a:cs typeface="Arial"/>
              </a:rPr>
              <a:t> (4 </a:t>
            </a:r>
            <a:r>
              <a:rPr lang="vi-VN" sz="2000" kern="100" dirty="0" err="1">
                <a:solidFill>
                  <a:srgbClr val="000000"/>
                </a:solidFill>
                <a:latin typeface="Cambria" panose="02040503050406030204" pitchFamily="18" charset="0"/>
                <a:ea typeface="Cambria" panose="02040503050406030204" pitchFamily="18" charset="0"/>
                <a:cs typeface="Arial"/>
              </a:rPr>
              <a:t>bytes</a:t>
            </a:r>
            <a:r>
              <a:rPr lang="vi-VN" sz="2000" kern="100" dirty="0">
                <a:solidFill>
                  <a:srgbClr val="000000"/>
                </a:solidFill>
                <a:latin typeface="Cambria" panose="02040503050406030204" pitchFamily="18" charset="0"/>
                <a:ea typeface="Cambria" panose="02040503050406030204" pitchFamily="18" charset="0"/>
                <a:cs typeface="Arial"/>
              </a:rPr>
              <a:t> đầu định nghĩa kích thước và 4 </a:t>
            </a:r>
            <a:r>
              <a:rPr lang="vi-VN" sz="2000" kern="100" dirty="0" err="1">
                <a:solidFill>
                  <a:srgbClr val="000000"/>
                </a:solidFill>
                <a:latin typeface="Cambria" panose="02040503050406030204" pitchFamily="18" charset="0"/>
                <a:ea typeface="Cambria" panose="02040503050406030204" pitchFamily="18" charset="0"/>
                <a:cs typeface="Arial"/>
              </a:rPr>
              <a:t>bytes</a:t>
            </a:r>
            <a:r>
              <a:rPr lang="vi-VN" sz="2000" kern="100" dirty="0">
                <a:solidFill>
                  <a:srgbClr val="000000"/>
                </a:solidFill>
                <a:latin typeface="Cambria" panose="02040503050406030204" pitchFamily="18" charset="0"/>
                <a:ea typeface="Cambria" panose="02040503050406030204" pitchFamily="18" charset="0"/>
                <a:cs typeface="Arial"/>
              </a:rPr>
              <a:t> sau định nghĩa kiểu </a:t>
            </a:r>
            <a:r>
              <a:rPr lang="vi-VN" sz="2000" kern="100" dirty="0" err="1">
                <a:solidFill>
                  <a:srgbClr val="000000"/>
                </a:solidFill>
                <a:latin typeface="Cambria" panose="02040503050406030204" pitchFamily="18" charset="0"/>
                <a:ea typeface="Cambria" panose="02040503050406030204" pitchFamily="18" charset="0"/>
                <a:cs typeface="Arial"/>
              </a:rPr>
              <a:t>atom</a:t>
            </a:r>
            <a:r>
              <a:rPr lang="vi-VN" sz="2000" kern="100" dirty="0">
                <a:solidFill>
                  <a:srgbClr val="000000"/>
                </a:solidFill>
                <a:latin typeface="Cambria" panose="02040503050406030204" pitchFamily="18" charset="0"/>
                <a:ea typeface="Cambria" panose="02040503050406030204" pitchFamily="18" charset="0"/>
                <a:cs typeface="Arial"/>
              </a:rPr>
              <a:t>)</a:t>
            </a:r>
            <a:endParaRPr lang="vi-VN" sz="2000" kern="100" dirty="0">
              <a:solidFill>
                <a:srgbClr val="000000"/>
              </a:solidFill>
              <a:latin typeface="Cambria" panose="02040503050406030204" pitchFamily="18" charset="0"/>
              <a:ea typeface="Cambria" panose="02040503050406030204" pitchFamily="18" charset="0"/>
            </a:endParaRPr>
          </a:p>
          <a:p>
            <a:pPr marL="0" algn="just">
              <a:spcBef>
                <a:spcPts val="0"/>
              </a:spcBef>
            </a:pPr>
            <a:endParaRPr lang="vi-VN" sz="2000" kern="100" dirty="0">
              <a:solidFill>
                <a:srgbClr val="000000"/>
              </a:solidFill>
              <a:latin typeface="Cambria" panose="02040503050406030204" pitchFamily="18" charset="0"/>
              <a:ea typeface="Cambria" panose="02040503050406030204" pitchFamily="18" charset="0"/>
            </a:endParaRPr>
          </a:p>
          <a:p>
            <a:pPr marL="0" algn="just">
              <a:spcBef>
                <a:spcPts val="0"/>
              </a:spcBef>
            </a:pPr>
            <a:endParaRPr lang="vi-VN" sz="2000" kern="100" dirty="0">
              <a:solidFill>
                <a:srgbClr val="000000"/>
              </a:solidFill>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7</a:t>
            </a:fld>
            <a:endParaRPr lang="en-US"/>
          </a:p>
        </p:txBody>
      </p:sp>
      <p:pic>
        <p:nvPicPr>
          <p:cNvPr id="5" name="Picture 4">
            <a:extLst>
              <a:ext uri="{FF2B5EF4-FFF2-40B4-BE49-F238E27FC236}">
                <a16:creationId xmlns:a16="http://schemas.microsoft.com/office/drawing/2014/main" id="{8794018F-A234-3997-13C9-AE777B3E986B}"/>
              </a:ext>
            </a:extLst>
          </p:cNvPr>
          <p:cNvPicPr>
            <a:picLocks noChangeAspect="1"/>
          </p:cNvPicPr>
          <p:nvPr/>
        </p:nvPicPr>
        <p:blipFill>
          <a:blip r:embed="rId2"/>
          <a:stretch>
            <a:fillRect/>
          </a:stretch>
        </p:blipFill>
        <p:spPr>
          <a:xfrm>
            <a:off x="1847800" y="3755252"/>
            <a:ext cx="5448400" cy="2728618"/>
          </a:xfrm>
          <a:prstGeom prst="rect">
            <a:avLst/>
          </a:prstGeom>
        </p:spPr>
      </p:pic>
    </p:spTree>
    <p:extLst>
      <p:ext uri="{BB962C8B-B14F-4D97-AF65-F5344CB8AC3E}">
        <p14:creationId xmlns:p14="http://schemas.microsoft.com/office/powerpoint/2010/main" val="1869664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Cơ sở lý thuyết</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84973" y="924153"/>
            <a:ext cx="8974054" cy="5290319"/>
          </a:xfrm>
        </p:spPr>
        <p:txBody>
          <a:bodyPr vert="horz" lIns="91440" tIns="45720" rIns="91440" bIns="45720" rtlCol="0" anchor="t">
            <a:normAutofit/>
          </a:bodyPr>
          <a:lstStyle/>
          <a:p>
            <a:pPr marL="0" algn="just">
              <a:spcBef>
                <a:spcPts val="0"/>
              </a:spcBef>
            </a:pPr>
            <a:r>
              <a:rPr lang="vi-VN" sz="2000" b="1" kern="100" dirty="0">
                <a:solidFill>
                  <a:srgbClr val="000000"/>
                </a:solidFill>
                <a:latin typeface="Cambria" panose="02040503050406030204" pitchFamily="18" charset="0"/>
                <a:ea typeface="Cambria" panose="02040503050406030204" pitchFamily="18" charset="0"/>
              </a:rPr>
              <a:t>Lỗ hổng CVE-2011-2140: </a:t>
            </a:r>
            <a:r>
              <a:rPr lang="en-US" sz="2000" kern="100" dirty="0">
                <a:solidFill>
                  <a:srgbClr val="000000"/>
                </a:solidFill>
                <a:latin typeface="Cambria" panose="02040503050406030204" pitchFamily="18" charset="0"/>
                <a:ea typeface="Cambria" panose="02040503050406030204" pitchFamily="18" charset="0"/>
              </a:rPr>
              <a:t>Adobe Flash Player </a:t>
            </a:r>
            <a:r>
              <a:rPr lang="vi-VN" sz="2000" kern="100" dirty="0">
                <a:solidFill>
                  <a:srgbClr val="000000"/>
                </a:solidFill>
                <a:latin typeface="Cambria" panose="02040503050406030204" pitchFamily="18" charset="0"/>
                <a:ea typeface="Cambria" panose="02040503050406030204" pitchFamily="18" charset="0"/>
              </a:rPr>
              <a:t>phiên bản trước</a:t>
            </a:r>
            <a:r>
              <a:rPr lang="en-US" sz="2000" kern="100" dirty="0">
                <a:solidFill>
                  <a:srgbClr val="000000"/>
                </a:solidFill>
                <a:latin typeface="Cambria" panose="02040503050406030204" pitchFamily="18" charset="0"/>
                <a:ea typeface="Cambria" panose="02040503050406030204" pitchFamily="18" charset="0"/>
              </a:rPr>
              <a:t> 10.3.183.5 </a:t>
            </a:r>
            <a:r>
              <a:rPr lang="vi-VN" sz="2000" kern="100" dirty="0">
                <a:solidFill>
                  <a:srgbClr val="000000"/>
                </a:solidFill>
                <a:latin typeface="Cambria" panose="02040503050406030204" pitchFamily="18" charset="0"/>
                <a:ea typeface="Cambria" panose="02040503050406030204" pitchFamily="18" charset="0"/>
              </a:rPr>
              <a:t>trên</a:t>
            </a:r>
            <a:r>
              <a:rPr lang="en-US" sz="2000" kern="100" dirty="0">
                <a:solidFill>
                  <a:srgbClr val="000000"/>
                </a:solidFill>
                <a:latin typeface="Cambria" panose="02040503050406030204" pitchFamily="18" charset="0"/>
                <a:ea typeface="Cambria" panose="02040503050406030204" pitchFamily="18" charset="0"/>
              </a:rPr>
              <a:t> Windows, Mac OS X, </a:t>
            </a:r>
            <a:r>
              <a:rPr lang="vi-VN" sz="2000" kern="100" dirty="0" err="1">
                <a:solidFill>
                  <a:srgbClr val="000000"/>
                </a:solidFill>
                <a:latin typeface="Cambria" panose="02040503050406030204" pitchFamily="18" charset="0"/>
                <a:ea typeface="Cambria" panose="02040503050406030204" pitchFamily="18" charset="0"/>
              </a:rPr>
              <a:t>Linux</a:t>
            </a:r>
            <a:r>
              <a:rPr lang="vi-VN" sz="2000" kern="100" dirty="0">
                <a:solidFill>
                  <a:srgbClr val="000000"/>
                </a:solidFill>
                <a:latin typeface="Cambria" panose="02040503050406030204" pitchFamily="18" charset="0"/>
                <a:ea typeface="Cambria" panose="02040503050406030204" pitchFamily="18" charset="0"/>
              </a:rPr>
              <a:t>,</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Solaris</a:t>
            </a:r>
            <a:r>
              <a:rPr lang="vi-VN" sz="2000" kern="100" dirty="0">
                <a:solidFill>
                  <a:srgbClr val="000000"/>
                </a:solidFill>
                <a:latin typeface="Cambria" panose="02040503050406030204" pitchFamily="18" charset="0"/>
                <a:ea typeface="Cambria" panose="02040503050406030204" pitchFamily="18" charset="0"/>
              </a:rPr>
              <a:t> và</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phiên bản</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trước </a:t>
            </a:r>
            <a:r>
              <a:rPr lang="en-US" sz="2000" kern="100" dirty="0">
                <a:solidFill>
                  <a:srgbClr val="000000"/>
                </a:solidFill>
                <a:latin typeface="Cambria" panose="02040503050406030204" pitchFamily="18" charset="0"/>
                <a:ea typeface="Cambria" panose="02040503050406030204" pitchFamily="18" charset="0"/>
              </a:rPr>
              <a:t>10.3.186.3 </a:t>
            </a:r>
            <a:r>
              <a:rPr lang="vi-VN" sz="2000" kern="100" dirty="0">
                <a:solidFill>
                  <a:srgbClr val="000000"/>
                </a:solidFill>
                <a:latin typeface="Cambria" panose="02040503050406030204" pitchFamily="18" charset="0"/>
                <a:ea typeface="Cambria" panose="02040503050406030204" pitchFamily="18" charset="0"/>
              </a:rPr>
              <a:t>trên</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Android</a:t>
            </a:r>
            <a:r>
              <a:rPr lang="vi-VN" sz="2000" kern="100" dirty="0">
                <a:solidFill>
                  <a:srgbClr val="000000"/>
                </a:solidFill>
                <a:latin typeface="Cambria" panose="02040503050406030204" pitchFamily="18" charset="0"/>
                <a:ea typeface="Cambria" panose="02040503050406030204" pitchFamily="18" charset="0"/>
              </a:rPr>
              <a:t> cùng với</a:t>
            </a:r>
            <a:r>
              <a:rPr lang="en-US" sz="2000" kern="100" dirty="0">
                <a:solidFill>
                  <a:srgbClr val="000000"/>
                </a:solidFill>
                <a:latin typeface="Cambria" panose="02040503050406030204" pitchFamily="18" charset="0"/>
                <a:ea typeface="Cambria" panose="02040503050406030204" pitchFamily="18" charset="0"/>
              </a:rPr>
              <a:t> Adobe AIR </a:t>
            </a:r>
            <a:r>
              <a:rPr lang="vi-VN" sz="2000" kern="100" dirty="0">
                <a:solidFill>
                  <a:srgbClr val="000000"/>
                </a:solidFill>
                <a:latin typeface="Cambria" panose="02040503050406030204" pitchFamily="18" charset="0"/>
                <a:ea typeface="Cambria" panose="02040503050406030204" pitchFamily="18" charset="0"/>
              </a:rPr>
              <a:t>phiên bản trước</a:t>
            </a:r>
            <a:r>
              <a:rPr lang="en-US" sz="2000" kern="100" dirty="0">
                <a:solidFill>
                  <a:srgbClr val="000000"/>
                </a:solidFill>
                <a:latin typeface="Cambria" panose="02040503050406030204" pitchFamily="18" charset="0"/>
                <a:ea typeface="Cambria" panose="02040503050406030204" pitchFamily="18" charset="0"/>
              </a:rPr>
              <a:t> 2.7.1 </a:t>
            </a:r>
            <a:r>
              <a:rPr lang="vi-VN" sz="2000" kern="100" dirty="0">
                <a:solidFill>
                  <a:srgbClr val="000000"/>
                </a:solidFill>
                <a:latin typeface="Cambria" panose="02040503050406030204" pitchFamily="18" charset="0"/>
                <a:ea typeface="Cambria" panose="02040503050406030204" pitchFamily="18" charset="0"/>
              </a:rPr>
              <a:t>trên</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Windows,</a:t>
            </a:r>
            <a:r>
              <a:rPr lang="en-US" sz="2000" kern="100" dirty="0">
                <a:solidFill>
                  <a:srgbClr val="000000"/>
                </a:solidFill>
                <a:latin typeface="Cambria" panose="02040503050406030204" pitchFamily="18" charset="0"/>
                <a:ea typeface="Cambria" panose="02040503050406030204" pitchFamily="18" charset="0"/>
              </a:rPr>
              <a:t> Mac OS X </a:t>
            </a:r>
            <a:r>
              <a:rPr lang="vi-VN" sz="2000" kern="100" dirty="0">
                <a:solidFill>
                  <a:srgbClr val="000000"/>
                </a:solidFill>
                <a:latin typeface="Cambria" panose="02040503050406030204" pitchFamily="18" charset="0"/>
                <a:ea typeface="Cambria" panose="02040503050406030204" pitchFamily="18" charset="0"/>
              </a:rPr>
              <a:t>và phiên bản</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trước</a:t>
            </a:r>
            <a:r>
              <a:rPr lang="en-US" sz="2000" kern="100" dirty="0">
                <a:solidFill>
                  <a:srgbClr val="000000"/>
                </a:solidFill>
                <a:latin typeface="Cambria" panose="02040503050406030204" pitchFamily="18" charset="0"/>
                <a:ea typeface="Cambria" panose="02040503050406030204" pitchFamily="18" charset="0"/>
              </a:rPr>
              <a:t> 2.7.1.1961 </a:t>
            </a:r>
            <a:r>
              <a:rPr lang="vi-VN" sz="2000" kern="100" dirty="0">
                <a:solidFill>
                  <a:srgbClr val="000000"/>
                </a:solidFill>
                <a:latin typeface="Cambria" panose="02040503050406030204" pitchFamily="18" charset="0"/>
                <a:ea typeface="Cambria" panose="02040503050406030204" pitchFamily="18" charset="0"/>
              </a:rPr>
              <a:t>trên</a:t>
            </a:r>
            <a:r>
              <a:rPr lang="en-US" sz="2000" kern="100" dirty="0">
                <a:solidFill>
                  <a:srgbClr val="000000"/>
                </a:solidFill>
                <a:latin typeface="Cambria" panose="02040503050406030204" pitchFamily="18" charset="0"/>
                <a:ea typeface="Cambria" panose="02040503050406030204" pitchFamily="18" charset="0"/>
              </a:rPr>
              <a:t> Android </a:t>
            </a:r>
            <a:r>
              <a:rPr lang="vi-VN" sz="2000" kern="100" dirty="0">
                <a:solidFill>
                  <a:srgbClr val="000000"/>
                </a:solidFill>
                <a:latin typeface="Cambria" panose="02040503050406030204" pitchFamily="18" charset="0"/>
                <a:ea typeface="Cambria" panose="02040503050406030204" pitchFamily="18" charset="0"/>
              </a:rPr>
              <a:t>cho phép</a:t>
            </a:r>
            <a:r>
              <a:rPr lang="en-US" sz="2000" kern="100" dirty="0">
                <a:solidFill>
                  <a:srgbClr val="000000"/>
                </a:solidFill>
                <a:latin typeface="Cambria" panose="02040503050406030204" pitchFamily="18" charset="0"/>
                <a:ea typeface="Cambria" panose="02040503050406030204" pitchFamily="18" charset="0"/>
              </a:rPr>
              <a:t> attacker </a:t>
            </a:r>
            <a:r>
              <a:rPr lang="vi-VN" sz="2000" kern="100" dirty="0">
                <a:solidFill>
                  <a:srgbClr val="000000"/>
                </a:solidFill>
                <a:latin typeface="Cambria" panose="02040503050406030204" pitchFamily="18" charset="0"/>
                <a:ea typeface="Cambria" panose="02040503050406030204" pitchFamily="18" charset="0"/>
              </a:rPr>
              <a:t>thực thi</a:t>
            </a:r>
            <a:r>
              <a:rPr lang="en-US" sz="2000" kern="100" dirty="0">
                <a:solidFill>
                  <a:srgbClr val="000000"/>
                </a:solidFill>
                <a:latin typeface="Cambria" panose="02040503050406030204" pitchFamily="18" charset="0"/>
                <a:ea typeface="Cambria" panose="02040503050406030204" pitchFamily="18" charset="0"/>
              </a:rPr>
              <a:t> code </a:t>
            </a:r>
            <a:r>
              <a:rPr lang="vi-VN" sz="2000" kern="100" dirty="0">
                <a:solidFill>
                  <a:srgbClr val="000000"/>
                </a:solidFill>
                <a:latin typeface="Cambria" panose="02040503050406030204" pitchFamily="18" charset="0"/>
                <a:ea typeface="Cambria" panose="02040503050406030204" pitchFamily="18" charset="0"/>
              </a:rPr>
              <a:t>hoặc</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thực hiện tấn công DOS (gây hỏng bộ nhớ) bằng các</a:t>
            </a:r>
            <a:r>
              <a:rPr lang="en-US" sz="2000" kern="100" dirty="0">
                <a:solidFill>
                  <a:srgbClr val="000000"/>
                </a:solidFill>
                <a:latin typeface="Cambria" panose="02040503050406030204" pitchFamily="18" charset="0"/>
                <a:ea typeface="Cambria" panose="02040503050406030204" pitchFamily="18" charset="0"/>
              </a:rPr>
              <a:t> vector.</a:t>
            </a:r>
            <a:r>
              <a:rPr lang="vi-VN" sz="2000" kern="100" dirty="0">
                <a:solidFill>
                  <a:srgbClr val="000000"/>
                </a:solidFill>
                <a:latin typeface="Cambria" panose="02040503050406030204" pitchFamily="18" charset="0"/>
                <a:ea typeface="Cambria" panose="02040503050406030204" pitchFamily="18" charset="0"/>
              </a:rPr>
              <a:t> </a:t>
            </a: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r>
              <a:rPr lang="vi-VN" sz="2000" kern="100" dirty="0">
                <a:solidFill>
                  <a:srgbClr val="000000"/>
                </a:solidFill>
                <a:latin typeface="Cambria" panose="02040503050406030204" pitchFamily="18" charset="0"/>
                <a:ea typeface="Cambria" panose="02040503050406030204" pitchFamily="18" charset="0"/>
              </a:rPr>
              <a:t>Có một mô-đun </a:t>
            </a:r>
            <a:r>
              <a:rPr lang="vi-VN" sz="2000" kern="100" dirty="0" err="1">
                <a:solidFill>
                  <a:srgbClr val="000000"/>
                </a:solidFill>
                <a:latin typeface="Cambria" panose="02040503050406030204" pitchFamily="18" charset="0"/>
                <a:ea typeface="Cambria" panose="02040503050406030204" pitchFamily="18" charset="0"/>
              </a:rPr>
              <a:t>msf</a:t>
            </a:r>
            <a:r>
              <a:rPr lang="vi-VN" sz="2000" kern="100" dirty="0">
                <a:solidFill>
                  <a:srgbClr val="000000"/>
                </a:solidFill>
                <a:latin typeface="Cambria" panose="02040503050406030204" pitchFamily="18" charset="0"/>
                <a:ea typeface="Cambria" panose="02040503050406030204" pitchFamily="18" charset="0"/>
              </a:rPr>
              <a:t> để tấn công lỗ hổng này với mục tiêu là </a:t>
            </a:r>
            <a:r>
              <a:rPr lang="vi-VN" sz="2000" kern="100" dirty="0" err="1">
                <a:solidFill>
                  <a:srgbClr val="000000"/>
                </a:solidFill>
                <a:latin typeface="Cambria" panose="02040503050406030204" pitchFamily="18" charset="0"/>
                <a:ea typeface="Cambria" panose="02040503050406030204" pitchFamily="18" charset="0"/>
              </a:rPr>
              <a:t>Internet</a:t>
            </a:r>
            <a:r>
              <a:rPr lang="vi-VN" sz="2000" kern="100" dirty="0">
                <a:solidFill>
                  <a:srgbClr val="000000"/>
                </a:solidFill>
                <a:latin typeface="Cambria" panose="02040503050406030204" pitchFamily="18" charset="0"/>
                <a:ea typeface="Cambria" panose="02040503050406030204" pitchFamily="18" charset="0"/>
              </a:rPr>
              <a:t> Explorer 6 trên </a:t>
            </a:r>
            <a:r>
              <a:rPr lang="vi-VN" sz="2000" kern="100" dirty="0" err="1">
                <a:solidFill>
                  <a:srgbClr val="000000"/>
                </a:solidFill>
                <a:latin typeface="Cambria" panose="02040503050406030204" pitchFamily="18" charset="0"/>
                <a:ea typeface="Cambria" panose="02040503050406030204" pitchFamily="18" charset="0"/>
              </a:rPr>
              <a:t>Window</a:t>
            </a:r>
            <a:r>
              <a:rPr lang="vi-VN" sz="2000" kern="100" dirty="0">
                <a:solidFill>
                  <a:srgbClr val="000000"/>
                </a:solidFill>
                <a:latin typeface="Cambria" panose="02040503050406030204" pitchFamily="18" charset="0"/>
                <a:ea typeface="Cambria" panose="02040503050406030204" pitchFamily="18" charset="0"/>
              </a:rPr>
              <a:t> XP SP3, IE 7 trên </a:t>
            </a:r>
            <a:r>
              <a:rPr lang="vi-VN" sz="2000" kern="100" dirty="0" err="1">
                <a:solidFill>
                  <a:srgbClr val="000000"/>
                </a:solidFill>
                <a:latin typeface="Cambria" panose="02040503050406030204" pitchFamily="18" charset="0"/>
                <a:ea typeface="Cambria" panose="02040503050406030204" pitchFamily="18" charset="0"/>
              </a:rPr>
              <a:t>Window</a:t>
            </a:r>
            <a:r>
              <a:rPr lang="vi-VN" sz="2000" kern="100" dirty="0">
                <a:solidFill>
                  <a:srgbClr val="000000"/>
                </a:solidFill>
                <a:latin typeface="Cambria" panose="02040503050406030204" pitchFamily="18" charset="0"/>
                <a:ea typeface="Cambria" panose="02040503050406030204" pitchFamily="18" charset="0"/>
              </a:rPr>
              <a:t> XP SP3 / Vista - </a:t>
            </a:r>
            <a:r>
              <a:rPr lang="en-US" sz="2000" kern="100" dirty="0">
                <a:solidFill>
                  <a:srgbClr val="000000"/>
                </a:solidFill>
                <a:latin typeface="Cambria" panose="02040503050406030204" pitchFamily="18" charset="0"/>
                <a:ea typeface="Cambria" panose="02040503050406030204" pitchFamily="18" charset="0"/>
              </a:rPr>
              <a:t>windows/browser/</a:t>
            </a:r>
            <a:r>
              <a:rPr lang="en-US" sz="2000" kern="100" dirty="0" err="1">
                <a:solidFill>
                  <a:srgbClr val="000000"/>
                </a:solidFill>
                <a:latin typeface="Cambria" panose="02040503050406030204" pitchFamily="18" charset="0"/>
                <a:ea typeface="Cambria" panose="02040503050406030204" pitchFamily="18" charset="0"/>
              </a:rPr>
              <a:t>adobe_flash</a:t>
            </a:r>
            <a:r>
              <a:rPr lang="en-US" sz="2000" kern="100" dirty="0">
                <a:solidFill>
                  <a:srgbClr val="000000"/>
                </a:solidFill>
                <a:latin typeface="Cambria" panose="02040503050406030204" pitchFamily="18" charset="0"/>
                <a:ea typeface="Cambria" panose="02040503050406030204" pitchFamily="18" charset="0"/>
              </a:rPr>
              <a:t>_</a:t>
            </a:r>
            <a:r>
              <a:rPr lang="vi-VN" sz="2000" kern="100" dirty="0" err="1">
                <a:solidFill>
                  <a:srgbClr val="000000"/>
                </a:solidFill>
                <a:latin typeface="Cambria" panose="02040503050406030204" pitchFamily="18" charset="0"/>
                <a:ea typeface="Cambria" panose="02040503050406030204" pitchFamily="18" charset="0"/>
              </a:rPr>
              <a:t>sps</a:t>
            </a:r>
            <a:r>
              <a:rPr lang="vi-VN" sz="2000" kern="100" dirty="0">
                <a:solidFill>
                  <a:srgbClr val="000000"/>
                </a:solidFill>
                <a:latin typeface="Cambria" panose="02040503050406030204" pitchFamily="18" charset="0"/>
                <a:ea typeface="Cambria" panose="02040503050406030204" pitchFamily="18" charset="0"/>
              </a:rPr>
              <a:t>, thông qua việc </a:t>
            </a:r>
            <a:r>
              <a:rPr lang="vi-VN" sz="2000" kern="100" dirty="0" err="1">
                <a:solidFill>
                  <a:srgbClr val="000000"/>
                </a:solidFill>
                <a:latin typeface="Cambria" panose="02040503050406030204" pitchFamily="18" charset="0"/>
                <a:ea typeface="Cambria" panose="02040503050406030204" pitchFamily="18" charset="0"/>
              </a:rPr>
              <a:t>victim</a:t>
            </a:r>
            <a:r>
              <a:rPr lang="vi-VN" sz="2000" kern="100" dirty="0">
                <a:solidFill>
                  <a:srgbClr val="000000"/>
                </a:solidFill>
                <a:latin typeface="Cambria" panose="02040503050406030204" pitchFamily="18" charset="0"/>
                <a:ea typeface="Cambria" panose="02040503050406030204" pitchFamily="18" charset="0"/>
              </a:rPr>
              <a:t> dùng IE để truy cập đường </a:t>
            </a:r>
            <a:r>
              <a:rPr lang="vi-VN" sz="2000" kern="100" dirty="0" err="1">
                <a:solidFill>
                  <a:srgbClr val="000000"/>
                </a:solidFill>
                <a:latin typeface="Cambria" panose="02040503050406030204" pitchFamily="18" charset="0"/>
                <a:ea typeface="Cambria" panose="02040503050406030204" pitchFamily="18" charset="0"/>
              </a:rPr>
              <a:t>link</a:t>
            </a:r>
            <a:r>
              <a:rPr lang="vi-VN" sz="2000" kern="100" dirty="0">
                <a:solidFill>
                  <a:srgbClr val="000000"/>
                </a:solidFill>
                <a:latin typeface="Cambria" panose="02040503050406030204" pitchFamily="18" charset="0"/>
                <a:ea typeface="Cambria" panose="02040503050406030204" pitchFamily="18" charset="0"/>
              </a:rPr>
              <a:t> do </a:t>
            </a:r>
            <a:r>
              <a:rPr lang="vi-VN" sz="2000" kern="100" dirty="0" err="1">
                <a:solidFill>
                  <a:srgbClr val="000000"/>
                </a:solidFill>
                <a:latin typeface="Cambria" panose="02040503050406030204" pitchFamily="18" charset="0"/>
                <a:ea typeface="Cambria" panose="02040503050406030204" pitchFamily="18" charset="0"/>
              </a:rPr>
              <a:t>attacker</a:t>
            </a:r>
            <a:r>
              <a:rPr lang="vi-VN" sz="2000" kern="100" dirty="0">
                <a:solidFill>
                  <a:srgbClr val="000000"/>
                </a:solidFill>
                <a:latin typeface="Cambria" panose="02040503050406030204" pitchFamily="18" charset="0"/>
                <a:ea typeface="Cambria" panose="02040503050406030204" pitchFamily="18" charset="0"/>
              </a:rPr>
              <a:t> cung cấp, </a:t>
            </a:r>
            <a:r>
              <a:rPr lang="vi-VN" sz="2000" kern="100" dirty="0" err="1">
                <a:solidFill>
                  <a:srgbClr val="000000"/>
                </a:solidFill>
                <a:latin typeface="Cambria" panose="02040503050406030204" pitchFamily="18" charset="0"/>
                <a:ea typeface="Cambria" panose="02040503050406030204" pitchFamily="18" charset="0"/>
              </a:rPr>
              <a:t>attacker</a:t>
            </a:r>
            <a:r>
              <a:rPr lang="vi-VN" sz="2000" kern="100" dirty="0">
                <a:solidFill>
                  <a:srgbClr val="000000"/>
                </a:solidFill>
                <a:latin typeface="Cambria" panose="02040503050406030204" pitchFamily="18" charset="0"/>
                <a:ea typeface="Cambria" panose="02040503050406030204" pitchFamily="18" charset="0"/>
              </a:rPr>
              <a:t> sẽ gửi phản hồi về cho nạn nhân đoạn HTML có chứa mã để tải </a:t>
            </a:r>
            <a:r>
              <a:rPr lang="vi-VN" sz="2000" kern="100" dirty="0" err="1">
                <a:solidFill>
                  <a:srgbClr val="000000"/>
                </a:solidFill>
                <a:latin typeface="Cambria" panose="02040503050406030204" pitchFamily="18" charset="0"/>
                <a:ea typeface="Cambria" panose="02040503050406030204" pitchFamily="18" charset="0"/>
              </a:rPr>
              <a:t>file</a:t>
            </a:r>
            <a:r>
              <a:rPr lang="vi-VN" sz="2000" kern="100" dirty="0">
                <a:solidFill>
                  <a:srgbClr val="000000"/>
                </a:solidFill>
                <a:latin typeface="Cambria" panose="02040503050406030204" pitchFamily="18" charset="0"/>
                <a:ea typeface="Cambria" panose="02040503050406030204" pitchFamily="18" charset="0"/>
              </a:rPr>
              <a:t> MP4 có chứa </a:t>
            </a:r>
            <a:r>
              <a:rPr lang="vi-VN" sz="2000" kern="100" dirty="0" err="1">
                <a:solidFill>
                  <a:srgbClr val="000000"/>
                </a:solidFill>
                <a:latin typeface="Cambria" panose="02040503050406030204" pitchFamily="18" charset="0"/>
                <a:ea typeface="Cambria" panose="02040503050406030204" pitchFamily="18" charset="0"/>
              </a:rPr>
              <a:t>payload</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reverse</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shell</a:t>
            </a:r>
            <a:r>
              <a:rPr lang="vi-VN" sz="2000" kern="100" dirty="0">
                <a:solidFill>
                  <a:srgbClr val="000000"/>
                </a:solidFill>
                <a:latin typeface="Cambria" panose="02040503050406030204" pitchFamily="18" charset="0"/>
                <a:ea typeface="Cambria" panose="02040503050406030204" pitchFamily="18" charset="0"/>
              </a:rPr>
              <a:t> đến </a:t>
            </a:r>
            <a:r>
              <a:rPr lang="vi-VN" sz="2000" kern="100" dirty="0" err="1">
                <a:solidFill>
                  <a:srgbClr val="000000"/>
                </a:solidFill>
                <a:latin typeface="Cambria" panose="02040503050406030204" pitchFamily="18" charset="0"/>
                <a:ea typeface="Cambria" panose="02040503050406030204" pitchFamily="18" charset="0"/>
              </a:rPr>
              <a:t>victim</a:t>
            </a:r>
            <a:r>
              <a:rPr lang="vi-VN" sz="2000" kern="100" dirty="0">
                <a:solidFill>
                  <a:srgbClr val="000000"/>
                </a:solidFill>
                <a:latin typeface="Cambria" panose="02040503050406030204" pitchFamily="18" charset="0"/>
                <a:ea typeface="Cambria" panose="02040503050406030204" pitchFamily="18" charset="0"/>
              </a:rPr>
              <a:t>, do lỗ hổng của </a:t>
            </a:r>
            <a:r>
              <a:rPr lang="vi-VN" sz="2000" kern="100" dirty="0" err="1">
                <a:solidFill>
                  <a:srgbClr val="000000"/>
                </a:solidFill>
                <a:latin typeface="Cambria" panose="02040503050406030204" pitchFamily="18" charset="0"/>
                <a:ea typeface="Cambria" panose="02040503050406030204" pitchFamily="18" charset="0"/>
              </a:rPr>
              <a:t>Flash</a:t>
            </a:r>
            <a:r>
              <a:rPr lang="vi-VN" sz="2000" kern="100" dirty="0">
                <a:solidFill>
                  <a:srgbClr val="000000"/>
                </a:solidFill>
                <a:latin typeface="Cambria" panose="02040503050406030204" pitchFamily="18" charset="0"/>
                <a:ea typeface="Cambria" panose="02040503050406030204" pitchFamily="18" charset="0"/>
              </a:rPr>
              <a:t> nên </a:t>
            </a:r>
            <a:r>
              <a:rPr lang="vi-VN" sz="2000" kern="100" dirty="0" err="1">
                <a:solidFill>
                  <a:srgbClr val="000000"/>
                </a:solidFill>
                <a:latin typeface="Cambria" panose="02040503050406030204" pitchFamily="18" charset="0"/>
                <a:ea typeface="Cambria" panose="02040503050406030204" pitchFamily="18" charset="0"/>
              </a:rPr>
              <a:t>Flash</a:t>
            </a:r>
            <a:r>
              <a:rPr lang="vi-VN" sz="2000" kern="100" dirty="0">
                <a:solidFill>
                  <a:srgbClr val="000000"/>
                </a:solidFill>
                <a:latin typeface="Cambria" panose="02040503050406030204" pitchFamily="18" charset="0"/>
                <a:ea typeface="Cambria" panose="02040503050406030204" pitchFamily="18" charset="0"/>
              </a:rPr>
              <a:t> sẽ chạy </a:t>
            </a:r>
            <a:r>
              <a:rPr lang="vi-VN" sz="2000" kern="100" dirty="0" err="1">
                <a:solidFill>
                  <a:srgbClr val="000000"/>
                </a:solidFill>
                <a:latin typeface="Cambria" panose="02040503050406030204" pitchFamily="18" charset="0"/>
                <a:ea typeface="Cambria" panose="02040503050406030204" pitchFamily="18" charset="0"/>
              </a:rPr>
              <a:t>file</a:t>
            </a:r>
            <a:r>
              <a:rPr lang="vi-VN" sz="2000" kern="100" dirty="0">
                <a:solidFill>
                  <a:srgbClr val="000000"/>
                </a:solidFill>
                <a:latin typeface="Cambria" panose="02040503050406030204" pitchFamily="18" charset="0"/>
                <a:ea typeface="Cambria" panose="02040503050406030204" pitchFamily="18" charset="0"/>
              </a:rPr>
              <a:t> MP4 ngay khi tải hoàn tất và sẽ thực thi </a:t>
            </a:r>
            <a:r>
              <a:rPr lang="vi-VN" sz="2000" kern="100" dirty="0" err="1">
                <a:solidFill>
                  <a:srgbClr val="000000"/>
                </a:solidFill>
                <a:latin typeface="Cambria" panose="02040503050406030204" pitchFamily="18" charset="0"/>
                <a:ea typeface="Cambria" panose="02040503050406030204" pitchFamily="18" charset="0"/>
              </a:rPr>
              <a:t>reverse</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shell</a:t>
            </a:r>
            <a:r>
              <a:rPr lang="vi-VN" sz="2000" kern="100" dirty="0">
                <a:solidFill>
                  <a:srgbClr val="000000"/>
                </a:solidFill>
                <a:latin typeface="Cambria" panose="02040503050406030204" pitchFamily="18" charset="0"/>
                <a:ea typeface="Cambria" panose="02040503050406030204" pitchFamily="18" charset="0"/>
              </a:rPr>
              <a:t>. </a:t>
            </a: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r>
              <a:rPr lang="vi-VN" sz="2000" kern="100" dirty="0">
                <a:solidFill>
                  <a:srgbClr val="000000"/>
                </a:solidFill>
                <a:latin typeface="Cambria" panose="02040503050406030204" pitchFamily="18" charset="0"/>
                <a:ea typeface="Cambria" panose="02040503050406030204" pitchFamily="18" charset="0"/>
              </a:rPr>
              <a:t> Tuy nhiên, có lẽ do đã quá lâu nên khi nhóm thực hiện lại POC của lỗ hổng thì không thành công.</a:t>
            </a:r>
          </a:p>
          <a:p>
            <a:pPr marL="0" algn="just">
              <a:spcBef>
                <a:spcPts val="0"/>
              </a:spcBef>
            </a:pPr>
            <a:endParaRPr lang="vi-VN" sz="2000" kern="100" dirty="0">
              <a:solidFill>
                <a:srgbClr val="000000"/>
              </a:solidFill>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8</a:t>
            </a:fld>
            <a:endParaRPr lang="en-US"/>
          </a:p>
        </p:txBody>
      </p:sp>
    </p:spTree>
    <p:extLst>
      <p:ext uri="{BB962C8B-B14F-4D97-AF65-F5344CB8AC3E}">
        <p14:creationId xmlns:p14="http://schemas.microsoft.com/office/powerpoint/2010/main" val="2479594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Cambria" panose="02040503050406030204" pitchFamily="18" charset="0"/>
                <a:ea typeface="Cambria" panose="02040503050406030204" pitchFamily="18" charset="0"/>
              </a:rPr>
              <a:t>Cơ sở lý thuyết</a:t>
            </a:r>
            <a:endParaRPr lang="en-US"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84973" y="924153"/>
            <a:ext cx="8974054" cy="5290319"/>
          </a:xfrm>
        </p:spPr>
        <p:txBody>
          <a:bodyPr vert="horz" lIns="91440" tIns="45720" rIns="91440" bIns="45720" rtlCol="0" anchor="t">
            <a:normAutofit lnSpcReduction="10000"/>
          </a:bodyPr>
          <a:lstStyle/>
          <a:p>
            <a:pPr marL="0" algn="just">
              <a:spcBef>
                <a:spcPts val="0"/>
              </a:spcBef>
            </a:pPr>
            <a:r>
              <a:rPr lang="vi-VN" sz="2000" b="1" kern="100" dirty="0">
                <a:solidFill>
                  <a:srgbClr val="000000"/>
                </a:solidFill>
                <a:latin typeface="Cambria" panose="02040503050406030204" pitchFamily="18" charset="0"/>
                <a:ea typeface="Cambria" panose="02040503050406030204" pitchFamily="18" charset="0"/>
              </a:rPr>
              <a:t>Lỗ hổng CVE-2017-2990: </a:t>
            </a:r>
            <a:r>
              <a:rPr lang="en-US" sz="2000" kern="100" dirty="0">
                <a:solidFill>
                  <a:srgbClr val="000000"/>
                </a:solidFill>
                <a:latin typeface="Cambria" panose="02040503050406030204" pitchFamily="18" charset="0"/>
                <a:ea typeface="Cambria" panose="02040503050406030204" pitchFamily="18" charset="0"/>
              </a:rPr>
              <a:t>Adobe Flash Player </a:t>
            </a:r>
            <a:r>
              <a:rPr lang="vi-VN" sz="2000" kern="100" dirty="0">
                <a:solidFill>
                  <a:srgbClr val="000000"/>
                </a:solidFill>
                <a:latin typeface="Cambria" panose="02040503050406030204" pitchFamily="18" charset="0"/>
                <a:ea typeface="Cambria" panose="02040503050406030204" pitchFamily="18" charset="0"/>
              </a:rPr>
              <a:t>phiên bản</a:t>
            </a:r>
            <a:r>
              <a:rPr lang="en-US" sz="2000" kern="100" dirty="0">
                <a:solidFill>
                  <a:srgbClr val="000000"/>
                </a:solidFill>
                <a:latin typeface="Cambria" panose="02040503050406030204" pitchFamily="18" charset="0"/>
                <a:ea typeface="Cambria" panose="02040503050406030204" pitchFamily="18" charset="0"/>
              </a:rPr>
              <a:t> 24.0.0.194 </a:t>
            </a:r>
            <a:r>
              <a:rPr lang="vi-VN" sz="2000" kern="100" dirty="0">
                <a:solidFill>
                  <a:srgbClr val="000000"/>
                </a:solidFill>
                <a:latin typeface="Cambria" panose="02040503050406030204" pitchFamily="18" charset="0"/>
                <a:ea typeface="Cambria" panose="02040503050406030204" pitchFamily="18" charset="0"/>
              </a:rPr>
              <a:t>trở về trước có lỗ hổng “</a:t>
            </a:r>
            <a:r>
              <a:rPr lang="en-US" sz="2000" kern="100" dirty="0">
                <a:solidFill>
                  <a:srgbClr val="000000"/>
                </a:solidFill>
                <a:latin typeface="Cambria" panose="02040503050406030204" pitchFamily="18" charset="0"/>
                <a:ea typeface="Cambria" panose="02040503050406030204" pitchFamily="18" charset="0"/>
              </a:rPr>
              <a:t>memory </a:t>
            </a:r>
            <a:r>
              <a:rPr lang="vi-VN" sz="2000" kern="100" dirty="0" err="1">
                <a:solidFill>
                  <a:srgbClr val="000000"/>
                </a:solidFill>
                <a:latin typeface="Cambria" panose="02040503050406030204" pitchFamily="18" charset="0"/>
                <a:ea typeface="Cambria" panose="02040503050406030204" pitchFamily="18" charset="0"/>
              </a:rPr>
              <a:t>corruption</a:t>
            </a:r>
            <a:r>
              <a:rPr lang="vi-VN" sz="2000" kern="100" dirty="0">
                <a:solidFill>
                  <a:srgbClr val="000000"/>
                </a:solidFill>
                <a:latin typeface="Cambria" panose="02040503050406030204" pitchFamily="18" charset="0"/>
                <a:ea typeface="Cambria" panose="02040503050406030204" pitchFamily="18" charset="0"/>
              </a:rPr>
              <a:t>” (hỏng bộ nhớ) trong</a:t>
            </a:r>
            <a:r>
              <a:rPr lang="en-US" sz="2000" kern="100" dirty="0">
                <a:solidFill>
                  <a:srgbClr val="000000"/>
                </a:solidFill>
                <a:latin typeface="Cambria" panose="02040503050406030204" pitchFamily="18" charset="0"/>
                <a:ea typeface="Cambria" panose="02040503050406030204" pitchFamily="18" charset="0"/>
              </a:rPr>
              <a:t> </a:t>
            </a:r>
            <a:r>
              <a:rPr lang="vi-VN" sz="2000" kern="100" dirty="0">
                <a:solidFill>
                  <a:srgbClr val="000000"/>
                </a:solidFill>
                <a:latin typeface="Cambria" panose="02040503050406030204" pitchFamily="18" charset="0"/>
                <a:ea typeface="Cambria" panose="02040503050406030204" pitchFamily="18" charset="0"/>
              </a:rPr>
              <a:t>chu kỳ giải nén của </a:t>
            </a:r>
            <a:r>
              <a:rPr lang="en-US" sz="2000" kern="100" dirty="0">
                <a:solidFill>
                  <a:srgbClr val="000000"/>
                </a:solidFill>
                <a:latin typeface="Cambria" panose="02040503050406030204" pitchFamily="18" charset="0"/>
                <a:ea typeface="Cambria" panose="02040503050406030204" pitchFamily="18" charset="0"/>
              </a:rPr>
              <a:t>h264. </a:t>
            </a:r>
            <a:r>
              <a:rPr lang="vi-VN" sz="2000" kern="100" dirty="0">
                <a:solidFill>
                  <a:srgbClr val="000000"/>
                </a:solidFill>
                <a:latin typeface="Cambria" panose="02040503050406030204" pitchFamily="18" charset="0"/>
                <a:ea typeface="Cambria" panose="02040503050406030204" pitchFamily="18" charset="0"/>
              </a:rPr>
              <a:t>Việc khai thác thành công có thể dẫn tới thực thi </a:t>
            </a:r>
            <a:r>
              <a:rPr lang="vi-VN" sz="2000" kern="100" dirty="0" err="1">
                <a:solidFill>
                  <a:srgbClr val="000000"/>
                </a:solidFill>
                <a:latin typeface="Cambria" panose="02040503050406030204" pitchFamily="18" charset="0"/>
                <a:ea typeface="Cambria" panose="02040503050406030204" pitchFamily="18" charset="0"/>
              </a:rPr>
              <a:t>code</a:t>
            </a:r>
            <a:r>
              <a:rPr lang="en-US" sz="2000" kern="100" dirty="0">
                <a:solidFill>
                  <a:srgbClr val="000000"/>
                </a:solidFill>
                <a:latin typeface="Cambria" panose="02040503050406030204" pitchFamily="18" charset="0"/>
                <a:ea typeface="Cambria" panose="02040503050406030204" pitchFamily="18" charset="0"/>
              </a:rPr>
              <a:t>.</a:t>
            </a:r>
          </a:p>
          <a:p>
            <a:pPr marL="0" algn="just">
              <a:spcBef>
                <a:spcPts val="0"/>
              </a:spcBef>
            </a:pPr>
            <a:endParaRPr lang="en-US"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r>
              <a:rPr lang="vi-VN" sz="2000" kern="100" dirty="0">
                <a:solidFill>
                  <a:srgbClr val="000000"/>
                </a:solidFill>
                <a:latin typeface="Cambria" panose="02040503050406030204" pitchFamily="18" charset="0"/>
                <a:ea typeface="Cambria" panose="02040503050406030204" pitchFamily="18" charset="0"/>
              </a:rPr>
              <a:t>Nhóm không tìm được POC, sản phẩm liên quan hay tình trạng của lỗ hổng này.</a:t>
            </a:r>
          </a:p>
          <a:p>
            <a:pPr marL="0" algn="just">
              <a:spcBef>
                <a:spcPts val="0"/>
              </a:spcBef>
            </a:pPr>
            <a:endParaRPr lang="vi-VN" sz="2000" b="1" kern="100" dirty="0">
              <a:solidFill>
                <a:srgbClr val="000000"/>
              </a:solidFill>
              <a:latin typeface="Cambria" panose="02040503050406030204" pitchFamily="18" charset="0"/>
              <a:ea typeface="Cambria" panose="02040503050406030204" pitchFamily="18" charset="0"/>
            </a:endParaRPr>
          </a:p>
          <a:p>
            <a:pPr marL="0" algn="just">
              <a:spcBef>
                <a:spcPts val="0"/>
              </a:spcBef>
            </a:pPr>
            <a:r>
              <a:rPr lang="vi-VN" sz="2000" b="1" kern="100" dirty="0">
                <a:solidFill>
                  <a:srgbClr val="000000"/>
                </a:solidFill>
                <a:latin typeface="Cambria" panose="02040503050406030204" pitchFamily="18" charset="0"/>
                <a:ea typeface="Cambria" panose="02040503050406030204" pitchFamily="18" charset="0"/>
              </a:rPr>
              <a:t>Lỗ hổng CVE-2015-1538: </a:t>
            </a:r>
            <a:r>
              <a:rPr lang="vi-VN" sz="2000" kern="100" dirty="0">
                <a:solidFill>
                  <a:srgbClr val="000000"/>
                </a:solidFill>
                <a:latin typeface="Cambria" panose="02040503050406030204" pitchFamily="18" charset="0"/>
                <a:ea typeface="Cambria" panose="02040503050406030204" pitchFamily="18" charset="0"/>
              </a:rPr>
              <a:t>Có lỗ hổng “</a:t>
            </a:r>
            <a:r>
              <a:rPr lang="vi-VN" sz="2000" kern="100" dirty="0" err="1">
                <a:solidFill>
                  <a:srgbClr val="000000"/>
                </a:solidFill>
                <a:latin typeface="Cambria" panose="02040503050406030204" pitchFamily="18" charset="0"/>
                <a:ea typeface="Cambria" panose="02040503050406030204" pitchFamily="18" charset="0"/>
              </a:rPr>
              <a:t>Integer</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Underflow</a:t>
            </a:r>
            <a:r>
              <a:rPr lang="vi-VN" sz="2000" kern="100" dirty="0">
                <a:solidFill>
                  <a:srgbClr val="000000"/>
                </a:solidFill>
                <a:latin typeface="Cambria" panose="02040503050406030204" pitchFamily="18" charset="0"/>
                <a:ea typeface="Cambria" panose="02040503050406030204" pitchFamily="18" charset="0"/>
              </a:rPr>
              <a:t>” trong hàm  MPEG4Extractor::</a:t>
            </a:r>
            <a:r>
              <a:rPr lang="vi-VN" sz="2000" kern="100" dirty="0" err="1">
                <a:solidFill>
                  <a:srgbClr val="000000"/>
                </a:solidFill>
                <a:latin typeface="Cambria" panose="02040503050406030204" pitchFamily="18" charset="0"/>
                <a:ea typeface="Cambria" panose="02040503050406030204" pitchFamily="18" charset="0"/>
              </a:rPr>
              <a:t>parseChunk</a:t>
            </a:r>
            <a:r>
              <a:rPr lang="vi-VN" sz="2000" kern="100" dirty="0">
                <a:solidFill>
                  <a:srgbClr val="000000"/>
                </a:solidFill>
                <a:latin typeface="Cambria" panose="02040503050406030204" pitchFamily="18" charset="0"/>
                <a:ea typeface="Cambria" panose="02040503050406030204" pitchFamily="18" charset="0"/>
              </a:rPr>
              <a:t> trong MPEG4Extractor.cpp trong </a:t>
            </a:r>
            <a:r>
              <a:rPr lang="vi-VN" sz="2000" kern="100" dirty="0" err="1">
                <a:solidFill>
                  <a:srgbClr val="000000"/>
                </a:solidFill>
                <a:latin typeface="Cambria" panose="02040503050406030204" pitchFamily="18" charset="0"/>
                <a:ea typeface="Cambria" panose="02040503050406030204" pitchFamily="18" charset="0"/>
              </a:rPr>
              <a:t>libstagefright</a:t>
            </a:r>
            <a:r>
              <a:rPr lang="vi-VN" sz="2000" kern="100" dirty="0">
                <a:solidFill>
                  <a:srgbClr val="000000"/>
                </a:solidFill>
                <a:latin typeface="Cambria" panose="02040503050406030204" pitchFamily="18" charset="0"/>
                <a:ea typeface="Cambria" panose="02040503050406030204" pitchFamily="18" charset="0"/>
              </a:rPr>
              <a:t> trong </a:t>
            </a:r>
            <a:r>
              <a:rPr lang="vi-VN" sz="2000" kern="100" dirty="0" err="1">
                <a:solidFill>
                  <a:srgbClr val="000000"/>
                </a:solidFill>
                <a:latin typeface="Cambria" panose="02040503050406030204" pitchFamily="18" charset="0"/>
                <a:ea typeface="Cambria" panose="02040503050406030204" pitchFamily="18" charset="0"/>
              </a:rPr>
              <a:t>mediaserver</a:t>
            </a:r>
            <a:r>
              <a:rPr lang="vi-VN" sz="2000" kern="100" dirty="0">
                <a:solidFill>
                  <a:srgbClr val="000000"/>
                </a:solidFill>
                <a:latin typeface="Cambria" panose="02040503050406030204" pitchFamily="18" charset="0"/>
                <a:ea typeface="Cambria" panose="02040503050406030204" pitchFamily="18" charset="0"/>
              </a:rPr>
              <a:t> trên </a:t>
            </a:r>
            <a:r>
              <a:rPr lang="vi-VN" sz="2000" kern="100" dirty="0" err="1">
                <a:solidFill>
                  <a:srgbClr val="000000"/>
                </a:solidFill>
                <a:latin typeface="Cambria" panose="02040503050406030204" pitchFamily="18" charset="0"/>
                <a:ea typeface="Cambria" panose="02040503050406030204" pitchFamily="18" charset="0"/>
              </a:rPr>
              <a:t>Android</a:t>
            </a:r>
            <a:r>
              <a:rPr lang="vi-VN" sz="2000" kern="100" dirty="0">
                <a:solidFill>
                  <a:srgbClr val="000000"/>
                </a:solidFill>
                <a:latin typeface="Cambria" panose="02040503050406030204" pitchFamily="18" charset="0"/>
                <a:ea typeface="Cambria" panose="02040503050406030204" pitchFamily="18" charset="0"/>
              </a:rPr>
              <a:t> phiên bản trước 5.1.1 LMY48M, cho phép </a:t>
            </a:r>
            <a:r>
              <a:rPr lang="vi-VN" sz="2000" kern="100" dirty="0" err="1">
                <a:solidFill>
                  <a:srgbClr val="000000"/>
                </a:solidFill>
                <a:latin typeface="Cambria" panose="02040503050406030204" pitchFamily="18" charset="0"/>
                <a:ea typeface="Cambria" panose="02040503050406030204" pitchFamily="18" charset="0"/>
              </a:rPr>
              <a:t>attacker</a:t>
            </a:r>
            <a:r>
              <a:rPr lang="vi-VN" sz="2000" kern="100" dirty="0">
                <a:solidFill>
                  <a:srgbClr val="000000"/>
                </a:solidFill>
                <a:latin typeface="Cambria" panose="02040503050406030204" pitchFamily="18" charset="0"/>
                <a:ea typeface="Cambria" panose="02040503050406030204" pitchFamily="18" charset="0"/>
              </a:rPr>
              <a:t> từ xa thực thi </a:t>
            </a:r>
            <a:r>
              <a:rPr lang="vi-VN" sz="2000" kern="100" dirty="0" err="1">
                <a:solidFill>
                  <a:srgbClr val="000000"/>
                </a:solidFill>
                <a:latin typeface="Cambria" panose="02040503050406030204" pitchFamily="18" charset="0"/>
                <a:ea typeface="Cambria" panose="02040503050406030204" pitchFamily="18" charset="0"/>
              </a:rPr>
              <a:t>code</a:t>
            </a:r>
            <a:r>
              <a:rPr lang="vi-VN" sz="2000" kern="100" dirty="0">
                <a:solidFill>
                  <a:srgbClr val="000000"/>
                </a:solidFill>
                <a:latin typeface="Cambria" panose="02040503050406030204" pitchFamily="18" charset="0"/>
                <a:ea typeface="Cambria" panose="02040503050406030204" pitchFamily="18" charset="0"/>
              </a:rPr>
              <a:t> thông qua tệp MPEG-4 được tạo, còn được gọi là </a:t>
            </a:r>
            <a:r>
              <a:rPr lang="vi-VN" sz="2000" kern="100" dirty="0" err="1">
                <a:solidFill>
                  <a:srgbClr val="000000"/>
                </a:solidFill>
                <a:latin typeface="Cambria" panose="02040503050406030204" pitchFamily="18" charset="0"/>
                <a:ea typeface="Cambria" panose="02040503050406030204" pitchFamily="18" charset="0"/>
              </a:rPr>
              <a:t>internal</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bug</a:t>
            </a:r>
            <a:r>
              <a:rPr lang="vi-VN" sz="2000" kern="100" dirty="0">
                <a:solidFill>
                  <a:srgbClr val="000000"/>
                </a:solidFill>
                <a:latin typeface="Cambria" panose="02040503050406030204" pitchFamily="18" charset="0"/>
                <a:ea typeface="Cambria" panose="02040503050406030204" pitchFamily="18" charset="0"/>
              </a:rPr>
              <a:t> 23034759. </a:t>
            </a: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r>
              <a:rPr lang="vi-VN" sz="2000" kern="100" dirty="0">
                <a:solidFill>
                  <a:srgbClr val="000000"/>
                </a:solidFill>
                <a:latin typeface="Cambria" panose="02040503050406030204" pitchFamily="18" charset="0"/>
                <a:ea typeface="Cambria" panose="02040503050406030204" pitchFamily="18" charset="0"/>
              </a:rPr>
              <a:t>Có một mô-đun </a:t>
            </a:r>
            <a:r>
              <a:rPr lang="vi-VN" sz="2000" kern="100" dirty="0" err="1">
                <a:solidFill>
                  <a:srgbClr val="000000"/>
                </a:solidFill>
                <a:latin typeface="Cambria" panose="02040503050406030204" pitchFamily="18" charset="0"/>
                <a:ea typeface="Cambria" panose="02040503050406030204" pitchFamily="18" charset="0"/>
              </a:rPr>
              <a:t>msf</a:t>
            </a:r>
            <a:r>
              <a:rPr lang="vi-VN" sz="2000" kern="100" dirty="0">
                <a:solidFill>
                  <a:srgbClr val="000000"/>
                </a:solidFill>
                <a:latin typeface="Cambria" panose="02040503050406030204" pitchFamily="18" charset="0"/>
                <a:ea typeface="Cambria" panose="02040503050406030204" pitchFamily="18" charset="0"/>
              </a:rPr>
              <a:t> cho lỗ hổng, </a:t>
            </a:r>
            <a:r>
              <a:rPr lang="vi-VN" sz="2000" kern="100" dirty="0" err="1">
                <a:solidFill>
                  <a:srgbClr val="000000"/>
                </a:solidFill>
                <a:latin typeface="Cambria" panose="02040503050406030204" pitchFamily="18" charset="0"/>
                <a:ea typeface="Cambria" panose="02040503050406030204" pitchFamily="18" charset="0"/>
              </a:rPr>
              <a:t>attacker</a:t>
            </a:r>
            <a:r>
              <a:rPr lang="vi-VN" sz="2000" kern="100" dirty="0">
                <a:solidFill>
                  <a:srgbClr val="000000"/>
                </a:solidFill>
                <a:latin typeface="Cambria" panose="02040503050406030204" pitchFamily="18" charset="0"/>
                <a:ea typeface="Cambria" panose="02040503050406030204" pitchFamily="18" charset="0"/>
              </a:rPr>
              <a:t> qua mô-đun chạy một trang </a:t>
            </a:r>
            <a:r>
              <a:rPr lang="vi-VN" sz="2000" kern="100" dirty="0" err="1">
                <a:solidFill>
                  <a:srgbClr val="000000"/>
                </a:solidFill>
                <a:latin typeface="Cambria" panose="02040503050406030204" pitchFamily="18" charset="0"/>
                <a:ea typeface="Cambria" panose="02040503050406030204" pitchFamily="18" charset="0"/>
              </a:rPr>
              <a:t>web</a:t>
            </a:r>
            <a:r>
              <a:rPr lang="vi-VN" sz="2000" kern="100" dirty="0">
                <a:solidFill>
                  <a:srgbClr val="000000"/>
                </a:solidFill>
                <a:latin typeface="Cambria" panose="02040503050406030204" pitchFamily="18" charset="0"/>
                <a:ea typeface="Cambria" panose="02040503050406030204" pitchFamily="18" charset="0"/>
              </a:rPr>
              <a:t>, khi </a:t>
            </a:r>
            <a:r>
              <a:rPr lang="vi-VN" sz="2000" kern="100" dirty="0" err="1">
                <a:solidFill>
                  <a:srgbClr val="000000"/>
                </a:solidFill>
                <a:latin typeface="Cambria" panose="02040503050406030204" pitchFamily="18" charset="0"/>
                <a:ea typeface="Cambria" panose="02040503050406030204" pitchFamily="18" charset="0"/>
              </a:rPr>
              <a:t>victim</a:t>
            </a:r>
            <a:r>
              <a:rPr lang="vi-VN" sz="2000" kern="100" dirty="0">
                <a:solidFill>
                  <a:srgbClr val="000000"/>
                </a:solidFill>
                <a:latin typeface="Cambria" panose="02040503050406030204" pitchFamily="18" charset="0"/>
                <a:ea typeface="Cambria" panose="02040503050406030204" pitchFamily="18" charset="0"/>
              </a:rPr>
              <a:t> truy cập sẽ tự tải </a:t>
            </a:r>
            <a:r>
              <a:rPr lang="vi-VN" sz="2000" kern="100" dirty="0" err="1">
                <a:solidFill>
                  <a:srgbClr val="000000"/>
                </a:solidFill>
                <a:latin typeface="Cambria" panose="02040503050406030204" pitchFamily="18" charset="0"/>
                <a:ea typeface="Cambria" panose="02040503050406030204" pitchFamily="18" charset="0"/>
              </a:rPr>
              <a:t>file</a:t>
            </a:r>
            <a:r>
              <a:rPr lang="vi-VN" sz="2000" kern="100" dirty="0">
                <a:solidFill>
                  <a:srgbClr val="000000"/>
                </a:solidFill>
                <a:latin typeface="Cambria" panose="02040503050406030204" pitchFamily="18" charset="0"/>
                <a:ea typeface="Cambria" panose="02040503050406030204" pitchFamily="18" charset="0"/>
              </a:rPr>
              <a:t> MP4 về mà </a:t>
            </a:r>
            <a:r>
              <a:rPr lang="vi-VN" sz="2000" kern="100" dirty="0" err="1">
                <a:solidFill>
                  <a:srgbClr val="000000"/>
                </a:solidFill>
                <a:latin typeface="Cambria" panose="02040503050406030204" pitchFamily="18" charset="0"/>
                <a:ea typeface="Cambria" panose="02040503050406030204" pitchFamily="18" charset="0"/>
              </a:rPr>
              <a:t>file</a:t>
            </a:r>
            <a:r>
              <a:rPr lang="vi-VN" sz="2000" kern="100" dirty="0">
                <a:solidFill>
                  <a:srgbClr val="000000"/>
                </a:solidFill>
                <a:latin typeface="Cambria" panose="02040503050406030204" pitchFamily="18" charset="0"/>
                <a:ea typeface="Cambria" panose="02040503050406030204" pitchFamily="18" charset="0"/>
              </a:rPr>
              <a:t> MP4 này chứa </a:t>
            </a:r>
            <a:r>
              <a:rPr lang="vi-VN" sz="2000" kern="100" dirty="0" err="1">
                <a:solidFill>
                  <a:srgbClr val="000000"/>
                </a:solidFill>
                <a:latin typeface="Cambria" panose="02040503050406030204" pitchFamily="18" charset="0"/>
                <a:ea typeface="Cambria" panose="02040503050406030204" pitchFamily="18" charset="0"/>
              </a:rPr>
              <a:t>payload</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linux</a:t>
            </a:r>
            <a:r>
              <a:rPr lang="vi-VN" sz="2000" kern="100" dirty="0">
                <a:solidFill>
                  <a:srgbClr val="000000"/>
                </a:solidFill>
                <a:latin typeface="Cambria" panose="02040503050406030204" pitchFamily="18" charset="0"/>
                <a:ea typeface="Cambria" panose="02040503050406030204" pitchFamily="18" charset="0"/>
              </a:rPr>
              <a:t>/</a:t>
            </a:r>
            <a:r>
              <a:rPr lang="vi-VN" sz="2000" kern="100" dirty="0" err="1">
                <a:solidFill>
                  <a:srgbClr val="000000"/>
                </a:solidFill>
                <a:latin typeface="Cambria" panose="02040503050406030204" pitchFamily="18" charset="0"/>
                <a:ea typeface="Cambria" panose="02040503050406030204" pitchFamily="18" charset="0"/>
              </a:rPr>
              <a:t>armle</a:t>
            </a:r>
            <a:r>
              <a:rPr lang="vi-VN" sz="2000" kern="100" dirty="0">
                <a:solidFill>
                  <a:srgbClr val="000000"/>
                </a:solidFill>
                <a:latin typeface="Cambria" panose="02040503050406030204" pitchFamily="18" charset="0"/>
                <a:ea typeface="Cambria" panose="02040503050406030204" pitchFamily="18" charset="0"/>
              </a:rPr>
              <a:t>/</a:t>
            </a:r>
            <a:r>
              <a:rPr lang="vi-VN" sz="2000" kern="100" dirty="0" err="1">
                <a:solidFill>
                  <a:srgbClr val="000000"/>
                </a:solidFill>
                <a:latin typeface="Cambria" panose="02040503050406030204" pitchFamily="18" charset="0"/>
                <a:ea typeface="Cambria" panose="02040503050406030204" pitchFamily="18" charset="0"/>
              </a:rPr>
              <a:t>meterpreter</a:t>
            </a:r>
            <a:r>
              <a:rPr lang="vi-VN" sz="2000" kern="100" dirty="0">
                <a:solidFill>
                  <a:srgbClr val="000000"/>
                </a:solidFill>
                <a:latin typeface="Cambria" panose="02040503050406030204" pitchFamily="18" charset="0"/>
                <a:ea typeface="Cambria" panose="02040503050406030204" pitchFamily="18" charset="0"/>
              </a:rPr>
              <a:t>/</a:t>
            </a:r>
            <a:r>
              <a:rPr lang="vi-VN" sz="2000" kern="100" dirty="0" err="1">
                <a:solidFill>
                  <a:srgbClr val="000000"/>
                </a:solidFill>
                <a:latin typeface="Cambria" panose="02040503050406030204" pitchFamily="18" charset="0"/>
                <a:ea typeface="Cambria" panose="02040503050406030204" pitchFamily="18" charset="0"/>
              </a:rPr>
              <a:t>reverse_tcp</a:t>
            </a:r>
            <a:r>
              <a:rPr lang="vi-VN" sz="2000" kern="100" dirty="0">
                <a:solidFill>
                  <a:srgbClr val="000000"/>
                </a:solidFill>
                <a:latin typeface="Cambria" panose="02040503050406030204" pitchFamily="18" charset="0"/>
                <a:ea typeface="Cambria" panose="02040503050406030204" pitchFamily="18" charset="0"/>
              </a:rPr>
              <a:t>) tấn công - </a:t>
            </a:r>
            <a:r>
              <a:rPr lang="vi-VN" sz="2000" kern="100" dirty="0" err="1">
                <a:solidFill>
                  <a:srgbClr val="000000"/>
                </a:solidFill>
                <a:latin typeface="Cambria" panose="02040503050406030204" pitchFamily="18" charset="0"/>
                <a:ea typeface="Cambria" panose="02040503050406030204" pitchFamily="18" charset="0"/>
              </a:rPr>
              <a:t>android</a:t>
            </a:r>
            <a:r>
              <a:rPr lang="vi-VN" sz="2000" kern="100" dirty="0">
                <a:solidFill>
                  <a:srgbClr val="000000"/>
                </a:solidFill>
                <a:latin typeface="Cambria" panose="02040503050406030204" pitchFamily="18" charset="0"/>
                <a:ea typeface="Cambria" panose="02040503050406030204" pitchFamily="18" charset="0"/>
              </a:rPr>
              <a:t>/</a:t>
            </a:r>
            <a:r>
              <a:rPr lang="vi-VN" sz="2000" kern="100" dirty="0" err="1">
                <a:solidFill>
                  <a:srgbClr val="000000"/>
                </a:solidFill>
                <a:latin typeface="Cambria" panose="02040503050406030204" pitchFamily="18" charset="0"/>
                <a:ea typeface="Cambria" panose="02040503050406030204" pitchFamily="18" charset="0"/>
              </a:rPr>
              <a:t>browser</a:t>
            </a:r>
            <a:r>
              <a:rPr lang="vi-VN" sz="2000" kern="100" dirty="0">
                <a:solidFill>
                  <a:srgbClr val="000000"/>
                </a:solidFill>
                <a:latin typeface="Cambria" panose="02040503050406030204" pitchFamily="18" charset="0"/>
                <a:ea typeface="Cambria" panose="02040503050406030204" pitchFamily="18" charset="0"/>
              </a:rPr>
              <a:t>/stagefright_mp4_tx3g_64bit</a:t>
            </a: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a:p>
            <a:pPr marL="0" indent="0" algn="just">
              <a:spcBef>
                <a:spcPts val="0"/>
              </a:spcBef>
              <a:buNone/>
            </a:pPr>
            <a:r>
              <a:rPr lang="vi-VN" sz="2000" kern="100" dirty="0">
                <a:solidFill>
                  <a:srgbClr val="000000"/>
                </a:solidFill>
                <a:latin typeface="Cambria" panose="02040503050406030204" pitchFamily="18" charset="0"/>
                <a:ea typeface="Cambria" panose="02040503050406030204" pitchFamily="18" charset="0"/>
              </a:rPr>
              <a:t>Vì lí do gì đó mà mô-đun không thể mở cổng lắng nghe cho </a:t>
            </a:r>
            <a:r>
              <a:rPr lang="vi-VN" sz="2000" kern="100" dirty="0" err="1">
                <a:solidFill>
                  <a:srgbClr val="000000"/>
                </a:solidFill>
                <a:latin typeface="Cambria" panose="02040503050406030204" pitchFamily="18" charset="0"/>
                <a:ea typeface="Cambria" panose="02040503050406030204" pitchFamily="18" charset="0"/>
              </a:rPr>
              <a:t>reverse</a:t>
            </a:r>
            <a:r>
              <a:rPr lang="vi-VN" sz="2000" kern="100" dirty="0">
                <a:solidFill>
                  <a:srgbClr val="000000"/>
                </a:solidFill>
                <a:latin typeface="Cambria" panose="02040503050406030204" pitchFamily="18" charset="0"/>
                <a:ea typeface="Cambria" panose="02040503050406030204" pitchFamily="18" charset="0"/>
              </a:rPr>
              <a:t> </a:t>
            </a:r>
            <a:r>
              <a:rPr lang="vi-VN" sz="2000" kern="100" dirty="0" err="1">
                <a:solidFill>
                  <a:srgbClr val="000000"/>
                </a:solidFill>
                <a:latin typeface="Cambria" panose="02040503050406030204" pitchFamily="18" charset="0"/>
                <a:ea typeface="Cambria" panose="02040503050406030204" pitchFamily="18" charset="0"/>
              </a:rPr>
              <a:t>shell</a:t>
            </a:r>
            <a:r>
              <a:rPr lang="vi-VN" sz="2000" kern="100" dirty="0">
                <a:solidFill>
                  <a:srgbClr val="000000"/>
                </a:solidFill>
                <a:latin typeface="Cambria" panose="02040503050406030204" pitchFamily="18" charset="0"/>
                <a:ea typeface="Cambria" panose="02040503050406030204" pitchFamily="18" charset="0"/>
              </a:rPr>
              <a:t> nên không thể thực hiện POC. </a:t>
            </a:r>
          </a:p>
          <a:p>
            <a:pPr marL="0" indent="0" algn="just">
              <a:spcBef>
                <a:spcPts val="0"/>
              </a:spcBef>
              <a:buNone/>
            </a:pPr>
            <a:endParaRPr lang="vi-VN" sz="2000" kern="100" dirty="0">
              <a:solidFill>
                <a:srgbClr val="000000"/>
              </a:solidFill>
              <a:latin typeface="Cambria" panose="02040503050406030204" pitchFamily="18" charset="0"/>
              <a:ea typeface="Cambria" panose="02040503050406030204" pitchFamily="18" charset="0"/>
            </a:endParaRPr>
          </a:p>
        </p:txBody>
      </p:sp>
      <p:sp>
        <p:nvSpPr>
          <p:cNvPr id="4" name="Slide Number Placeholder 3"/>
          <p:cNvSpPr>
            <a:spLocks noGrp="1"/>
          </p:cNvSpPr>
          <p:nvPr>
            <p:ph type="sldNum" sz="quarter" idx="12"/>
          </p:nvPr>
        </p:nvSpPr>
        <p:spPr/>
        <p:txBody>
          <a:bodyPr/>
          <a:lstStyle/>
          <a:p>
            <a:fld id="{B487F271-60DF-4592-BB7F-B45BB4441AA9}" type="slidenum">
              <a:rPr lang="en-US" smtClean="0"/>
              <a:t>9</a:t>
            </a:fld>
            <a:endParaRPr lang="en-US"/>
          </a:p>
        </p:txBody>
      </p:sp>
    </p:spTree>
    <p:extLst>
      <p:ext uri="{BB962C8B-B14F-4D97-AF65-F5344CB8AC3E}">
        <p14:creationId xmlns:p14="http://schemas.microsoft.com/office/powerpoint/2010/main" val="109266060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50</TotalTime>
  <Words>3262</Words>
  <Application>Microsoft Office PowerPoint</Application>
  <PresentationFormat>On-screen Show (4:3)</PresentationFormat>
  <Paragraphs>208</Paragraphs>
  <Slides>35</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35</vt:i4>
      </vt:variant>
    </vt:vector>
  </HeadingPairs>
  <TitlesOfParts>
    <vt:vector size="46" baseType="lpstr">
      <vt:lpstr>Arial</vt:lpstr>
      <vt:lpstr>Arial Nova Cond</vt:lpstr>
      <vt:lpstr>Calibri</vt:lpstr>
      <vt:lpstr>Calibri Light</vt:lpstr>
      <vt:lpstr>Cambria</vt:lpstr>
      <vt:lpstr>Cambria Bold</vt:lpstr>
      <vt:lpstr>Courier New</vt:lpstr>
      <vt:lpstr>Elle Futura</vt:lpstr>
      <vt:lpstr>Symbol</vt:lpstr>
      <vt:lpstr>Times  New Roman</vt:lpstr>
      <vt:lpstr>Office Theme</vt:lpstr>
      <vt:lpstr>PowerPoint Presentation</vt:lpstr>
      <vt:lpstr>Bài báo tham khảo</vt:lpstr>
      <vt:lpstr>Nội dung báo cáo</vt:lpstr>
      <vt:lpstr>Giới thiệu vấn đề</vt:lpstr>
      <vt:lpstr>Nội dung báo cáo</vt:lpstr>
      <vt:lpstr>Cơ sở lý thuyết</vt:lpstr>
      <vt:lpstr>Cơ sở lý thuyết</vt:lpstr>
      <vt:lpstr>Cơ sở lý thuyết</vt:lpstr>
      <vt:lpstr>Cơ sở lý thuyết</vt:lpstr>
      <vt:lpstr>Cơ sở lý thuyết</vt:lpstr>
      <vt:lpstr>Cơ sở lý thuyết</vt:lpstr>
      <vt:lpstr>Cơ sở lý thuyết</vt:lpstr>
      <vt:lpstr>Nội dung báo cáo</vt:lpstr>
      <vt:lpstr>Phương pháp thực hiện</vt:lpstr>
      <vt:lpstr>Knowledge-based</vt:lpstr>
      <vt:lpstr>Knowledge-based</vt:lpstr>
      <vt:lpstr>Atom structural</vt:lpstr>
      <vt:lpstr>Atom structural</vt:lpstr>
      <vt:lpstr>Atom names</vt:lpstr>
      <vt:lpstr>Atom names</vt:lpstr>
      <vt:lpstr>Nội dung báo cáo</vt:lpstr>
      <vt:lpstr>Các kịch bản</vt:lpstr>
      <vt:lpstr>Kịch bản 1</vt:lpstr>
      <vt:lpstr>Kịch bản 1</vt:lpstr>
      <vt:lpstr>Kịch bản 1</vt:lpstr>
      <vt:lpstr>Kịch bản 2</vt:lpstr>
      <vt:lpstr>Kịch bản 2</vt:lpstr>
      <vt:lpstr>Kịch bản 3</vt:lpstr>
      <vt:lpstr>Kịch bản 3</vt:lpstr>
      <vt:lpstr>Kịch bản 4</vt:lpstr>
      <vt:lpstr>Nội dung báo cáo</vt:lpstr>
      <vt:lpstr>Kết luận</vt:lpstr>
      <vt:lpstr>Hướng phát triển nghiên cứu</vt:lpstr>
      <vt:lpstr>Xin cảm ơn.</vt:lpstr>
      <vt:lpstr>Nhóm G14 – NT230.O21.ANTT Phòng Thí nghiệm  An toàn thông tin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Ung Van, Giau</dc:creator>
  <cp:lastModifiedBy>BUI</cp:lastModifiedBy>
  <cp:revision>2</cp:revision>
  <dcterms:created xsi:type="dcterms:W3CDTF">2018-07-22T00:13:00Z</dcterms:created>
  <dcterms:modified xsi:type="dcterms:W3CDTF">2024-06-17T12:00:55Z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0188D67D57EE49F984BFDC62708EB185</vt:lpwstr>
  </property>
  <property fmtid="{D5CDD505-2E9C-101B-9397-08002B2CF9AE}" pid="3" name="KSOProductBuildVer">
    <vt:lpwstr>1033-11.2.0.11537</vt:lpwstr>
  </property>
</Properties>
</file>

<file path=docProps/thumbnail.jpeg>
</file>